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Lst>
  <p:notesMasterIdLst>
    <p:notesMasterId r:id="rId52"/>
  </p:notesMasterIdLst>
  <p:sldIdLst>
    <p:sldId id="256" r:id="rId6"/>
    <p:sldId id="301" r:id="rId7"/>
    <p:sldId id="258" r:id="rId8"/>
    <p:sldId id="300" r:id="rId9"/>
    <p:sldId id="259" r:id="rId10"/>
    <p:sldId id="297" r:id="rId11"/>
    <p:sldId id="296" r:id="rId12"/>
    <p:sldId id="260" r:id="rId13"/>
    <p:sldId id="261" r:id="rId14"/>
    <p:sldId id="262" r:id="rId15"/>
    <p:sldId id="263" r:id="rId16"/>
    <p:sldId id="264" r:id="rId17"/>
    <p:sldId id="265" r:id="rId18"/>
    <p:sldId id="266" r:id="rId19"/>
    <p:sldId id="267" r:id="rId20"/>
    <p:sldId id="268" r:id="rId21"/>
    <p:sldId id="302" r:id="rId22"/>
    <p:sldId id="269" r:id="rId23"/>
    <p:sldId id="270" r:id="rId24"/>
    <p:sldId id="305" r:id="rId25"/>
    <p:sldId id="271" r:id="rId26"/>
    <p:sldId id="303" r:id="rId27"/>
    <p:sldId id="272" r:id="rId28"/>
    <p:sldId id="273" r:id="rId29"/>
    <p:sldId id="274" r:id="rId30"/>
    <p:sldId id="275" r:id="rId31"/>
    <p:sldId id="276" r:id="rId32"/>
    <p:sldId id="304" r:id="rId33"/>
    <p:sldId id="281" r:id="rId34"/>
    <p:sldId id="283" r:id="rId35"/>
    <p:sldId id="282" r:id="rId36"/>
    <p:sldId id="287" r:id="rId37"/>
    <p:sldId id="286" r:id="rId38"/>
    <p:sldId id="285" r:id="rId39"/>
    <p:sldId id="288" r:id="rId40"/>
    <p:sldId id="284" r:id="rId41"/>
    <p:sldId id="289" r:id="rId42"/>
    <p:sldId id="293" r:id="rId43"/>
    <p:sldId id="292" r:id="rId44"/>
    <p:sldId id="294" r:id="rId45"/>
    <p:sldId id="277" r:id="rId46"/>
    <p:sldId id="278" r:id="rId47"/>
    <p:sldId id="279" r:id="rId48"/>
    <p:sldId id="298" r:id="rId49"/>
    <p:sldId id="299" r:id="rId50"/>
    <p:sldId id="280" r:id="rId5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52E0516-F314-4999-AA31-BF9879A6A17C}" type="datetimeFigureOut">
              <a:rPr lang="fa-IR" smtClean="0"/>
              <a:t>1442/04/17</a:t>
            </a:fld>
            <a:endParaRPr lang="fa-I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61BC588-239D-47D3-9CB5-08AA8F1856FD}" type="slidenum">
              <a:rPr lang="fa-IR" smtClean="0"/>
              <a:t>‹#›</a:t>
            </a:fld>
            <a:endParaRPr lang="fa-IR"/>
          </a:p>
        </p:txBody>
      </p:sp>
    </p:spTree>
    <p:extLst>
      <p:ext uri="{BB962C8B-B14F-4D97-AF65-F5344CB8AC3E}">
        <p14:creationId xmlns:p14="http://schemas.microsoft.com/office/powerpoint/2010/main" val="311170545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0671DC-886E-41B1-88FF-11E3CDA7E73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842086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6495AE84-B638-4B10-B07B-1CBF7607DB63}"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702CDCE-7700-44EE-A025-BA2B2AA236CA}"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495AE84-B638-4B10-B07B-1CBF7607DB63}"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702CDCE-7700-44EE-A025-BA2B2AA236CA}"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495AE84-B638-4B10-B07B-1CBF7607DB63}"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702CDCE-7700-44EE-A025-BA2B2AA236CA}"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495AE84-B638-4B10-B07B-1CBF7607DB63}"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702CDCE-7700-44EE-A025-BA2B2AA236CA}"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95AE84-B638-4B10-B07B-1CBF7607DB63}"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702CDCE-7700-44EE-A025-BA2B2AA236CA}"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6495AE84-B638-4B10-B07B-1CBF7607DB63}"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702CDCE-7700-44EE-A025-BA2B2AA236CA}"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6495AE84-B638-4B10-B07B-1CBF7607DB63}" type="datetimeFigureOut">
              <a:rPr lang="fa-IR" smtClean="0"/>
              <a:pPr/>
              <a:t>1442/04/17</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702CDCE-7700-44EE-A025-BA2B2AA236CA}"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6495AE84-B638-4B10-B07B-1CBF7607DB63}" type="datetimeFigureOut">
              <a:rPr lang="fa-IR" smtClean="0"/>
              <a:pPr/>
              <a:t>1442/04/17</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702CDCE-7700-44EE-A025-BA2B2AA236CA}"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5AE84-B638-4B10-B07B-1CBF7607DB63}" type="datetimeFigureOut">
              <a:rPr lang="fa-IR" smtClean="0"/>
              <a:pPr/>
              <a:t>1442/04/17</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702CDCE-7700-44EE-A025-BA2B2AA236CA}"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95AE84-B638-4B10-B07B-1CBF7607DB63}"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702CDCE-7700-44EE-A025-BA2B2AA236CA}"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95AE84-B638-4B10-B07B-1CBF7607DB63}"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702CDCE-7700-44EE-A025-BA2B2AA236CA}"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495AE84-B638-4B10-B07B-1CBF7607DB63}" type="datetimeFigureOut">
              <a:rPr lang="fa-IR" smtClean="0"/>
              <a:pPr/>
              <a:t>1442/04/17</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702CDCE-7700-44EE-A025-BA2B2AA236CA}"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291"/>
            <a:ext cx="7772400" cy="3430734"/>
          </a:xfrm>
        </p:spPr>
        <p:txBody>
          <a:bodyPr>
            <a:normAutofit/>
          </a:bodyPr>
          <a:lstStyle/>
          <a:p>
            <a:r>
              <a:rPr lang="fa-IR" sz="8000" b="1" dirty="0" smtClean="0">
                <a:solidFill>
                  <a:srgbClr val="FF0000"/>
                </a:solidFill>
              </a:rPr>
              <a:t>آشنایی با حقوق سلامت </a:t>
            </a:r>
            <a:endParaRPr lang="fa-IR" sz="8000" b="1"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648" y="3356992"/>
            <a:ext cx="6408711" cy="2808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82"/>
    </mc:Choice>
    <mc:Fallback xmlns="">
      <p:transition spd="slow" advTm="4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fa-IR" b="1" dirty="0" smtClean="0"/>
              <a:t/>
            </a:r>
            <a:br>
              <a:rPr lang="fa-IR" b="1" dirty="0" smtClean="0"/>
            </a:br>
            <a:r>
              <a:rPr lang="ar-SA" b="1" dirty="0" smtClean="0">
                <a:solidFill>
                  <a:srgbClr val="FF0000"/>
                </a:solidFill>
                <a:cs typeface="B Yagut" pitchFamily="2" charset="-78"/>
              </a:rPr>
              <a:t>حقوق بشر و سلامت </a:t>
            </a:r>
            <a:r>
              <a:rPr lang="en-US" dirty="0" smtClean="0"/>
              <a:t/>
            </a:r>
            <a:br>
              <a:rPr lang="en-US" dirty="0" smtClean="0"/>
            </a:br>
            <a:endParaRPr lang="fa-IR" dirty="0"/>
          </a:p>
        </p:txBody>
      </p:sp>
      <p:sp>
        <p:nvSpPr>
          <p:cNvPr id="3" name="Content Placeholder 2"/>
          <p:cNvSpPr>
            <a:spLocks noGrp="1"/>
          </p:cNvSpPr>
          <p:nvPr>
            <p:ph idx="1"/>
          </p:nvPr>
        </p:nvSpPr>
        <p:spPr>
          <a:xfrm>
            <a:off x="457200" y="1268760"/>
            <a:ext cx="8229600" cy="4857403"/>
          </a:xfrm>
        </p:spPr>
        <p:txBody>
          <a:bodyPr>
            <a:normAutofit/>
          </a:bodyPr>
          <a:lstStyle/>
          <a:p>
            <a:pPr algn="just">
              <a:buFont typeface="Wingdings" panose="05000000000000000000" pitchFamily="2" charset="2"/>
              <a:buChar char="§"/>
            </a:pPr>
            <a:endParaRPr lang="fa-IR" dirty="0" smtClean="0">
              <a:cs typeface="B Yagut" pitchFamily="2" charset="-78"/>
            </a:endParaRPr>
          </a:p>
          <a:p>
            <a:pPr algn="just">
              <a:buFont typeface="Wingdings" panose="05000000000000000000" pitchFamily="2" charset="2"/>
              <a:buChar char="§"/>
            </a:pPr>
            <a:r>
              <a:rPr lang="ar-SA" dirty="0" smtClean="0">
                <a:cs typeface="B Yagut" pitchFamily="2" charset="-78"/>
              </a:rPr>
              <a:t>با </a:t>
            </a:r>
            <a:r>
              <a:rPr lang="ar-SA" dirty="0">
                <a:cs typeface="B Yagut" pitchFamily="2" charset="-78"/>
              </a:rPr>
              <a:t>استناد به این امر مهم که سنگ زیر بنای توسعه پایدار، انسان سالم است و با اعتقاد راسخ به این حقیقت که وجود شهروندان سالم به تنهایی می تواند باعث بزرگی و اقتدار یک جامعه و کشور باشد، دولت ها این تکلیف را باید برخود فرض بدانند که برای تامین سلامت مردم اقدامات لازم را برای پیشگیری از بیماری ها و درمان به عمل آورند. اهمیت سلامت به عنوان یک حق اساسی برای زندگی بر کسی پوشیده نیست.</a:t>
            </a:r>
          </a:p>
          <a:p>
            <a:pPr algn="just">
              <a:buFont typeface="Wingdings" panose="05000000000000000000" pitchFamily="2" charset="2"/>
              <a:buChar char="§"/>
            </a:pPr>
            <a:endParaRPr lang="ar-SA"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50"/>
    </mc:Choice>
    <mc:Fallback xmlns="">
      <p:transition spd="slow" advTm="2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4000" b="1" dirty="0" smtClean="0">
                <a:solidFill>
                  <a:srgbClr val="FF0000"/>
                </a:solidFill>
                <a:cs typeface="B Yagut" pitchFamily="2" charset="-78"/>
              </a:rPr>
              <a:t>حقوق بشر و سلامت</a:t>
            </a:r>
            <a:endParaRPr lang="fa-IR" sz="4000" dirty="0">
              <a:solidFill>
                <a:srgbClr val="FF0000"/>
              </a:solidFill>
            </a:endParaRPr>
          </a:p>
        </p:txBody>
      </p:sp>
      <p:sp>
        <p:nvSpPr>
          <p:cNvPr id="3" name="Content Placeholder 2"/>
          <p:cNvSpPr>
            <a:spLocks noGrp="1"/>
          </p:cNvSpPr>
          <p:nvPr>
            <p:ph idx="1"/>
          </p:nvPr>
        </p:nvSpPr>
        <p:spPr>
          <a:xfrm>
            <a:off x="251520" y="1600200"/>
            <a:ext cx="8435280" cy="4853136"/>
          </a:xfrm>
        </p:spPr>
        <p:txBody>
          <a:bodyPr>
            <a:normAutofit/>
          </a:bodyPr>
          <a:lstStyle/>
          <a:p>
            <a:pPr algn="just">
              <a:buFont typeface="Wingdings" panose="05000000000000000000" pitchFamily="2" charset="2"/>
              <a:buChar char="§"/>
            </a:pPr>
            <a:r>
              <a:rPr lang="fa-IR" b="1" dirty="0" smtClean="0">
                <a:cs typeface="B Yagut" pitchFamily="2" charset="-78"/>
              </a:rPr>
              <a:t>سلامت</a:t>
            </a:r>
            <a:r>
              <a:rPr lang="fa-IR" dirty="0" smtClean="0">
                <a:cs typeface="B Yagut" pitchFamily="2" charset="-78"/>
              </a:rPr>
              <a:t> نوعی توانمندی است که به انسان ارزش می بخشد. </a:t>
            </a:r>
          </a:p>
          <a:p>
            <a:pPr algn="just">
              <a:buFont typeface="Wingdings" panose="05000000000000000000" pitchFamily="2" charset="2"/>
              <a:buChar char="§"/>
            </a:pPr>
            <a:r>
              <a:rPr lang="fa-IR" dirty="0" smtClean="0">
                <a:cs typeface="B Yagut" pitchFamily="2" charset="-78"/>
              </a:rPr>
              <a:t>زمانیکه دولت ها به این امر مهم توجه ندارند سازمان ها وافراد علاقه مند به این موضوع، نقش مهمی را در این زمینه بعهده می گیرند.</a:t>
            </a:r>
            <a:endParaRPr lang="en-US" dirty="0" smtClean="0">
              <a:cs typeface="B Yagut" pitchFamily="2" charset="-78"/>
            </a:endParaRPr>
          </a:p>
          <a:p>
            <a:pPr marL="0" indent="0">
              <a:buNone/>
            </a:pPr>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24"/>
    </mc:Choice>
    <mc:Fallback xmlns="">
      <p:transition spd="slow" advTm="2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fa-IR" sz="4000" b="1" dirty="0" smtClean="0">
                <a:solidFill>
                  <a:srgbClr val="FF0000"/>
                </a:solidFill>
                <a:cs typeface="B Yagut" panose="00000400000000000000" pitchFamily="2" charset="-78"/>
              </a:rPr>
              <a:t>مفهوم و دامنه حقوق سلامت</a:t>
            </a:r>
            <a:endParaRPr lang="fa-IR" sz="4000" dirty="0">
              <a:solidFill>
                <a:srgbClr val="FF0000"/>
              </a:solidFill>
              <a:cs typeface="B Yagut" panose="00000400000000000000" pitchFamily="2" charset="-78"/>
            </a:endParaRPr>
          </a:p>
        </p:txBody>
      </p:sp>
      <p:sp>
        <p:nvSpPr>
          <p:cNvPr id="3" name="Content Placeholder 2"/>
          <p:cNvSpPr>
            <a:spLocks noGrp="1"/>
          </p:cNvSpPr>
          <p:nvPr>
            <p:ph idx="1"/>
          </p:nvPr>
        </p:nvSpPr>
        <p:spPr>
          <a:xfrm>
            <a:off x="457200" y="1124744"/>
            <a:ext cx="8229600" cy="5001419"/>
          </a:xfrm>
        </p:spPr>
        <p:txBody>
          <a:bodyPr>
            <a:normAutofit lnSpcReduction="10000"/>
          </a:bodyPr>
          <a:lstStyle/>
          <a:p>
            <a:pPr algn="just">
              <a:buFont typeface="Wingdings" panose="05000000000000000000" pitchFamily="2" charset="2"/>
              <a:buChar char="§"/>
            </a:pPr>
            <a:r>
              <a:rPr lang="fa-IR" sz="3000" dirty="0" smtClean="0">
                <a:cs typeface="B Yagut" pitchFamily="2" charset="-78"/>
              </a:rPr>
              <a:t>هرچند كه مفهوم حق سلامتي در بين عموم مردم ممكن است با مراقبت هاي درماني و بهداشتي همراه باشد، اما حق سلامت مفهوم و گستره اي فراتر از اين مفهوم مي تواند داشته باشد و ممكن است شامل سطح وسيعي از عوامل و ابعادي باشد كه براي داشتن زندگي سالم، ما را كمك نمايد. لذا براي پي بردن به گستره مفهومي، قلمرو و محتواي حق بر سلامتي، لازم است نگاهي به اسناد بين المللي مربوط به اين حق بياندازيم</a:t>
            </a:r>
            <a:r>
              <a:rPr lang="en-US" sz="3000" dirty="0" smtClean="0">
                <a:cs typeface="B Yagut" pitchFamily="2" charset="-78"/>
              </a:rPr>
              <a:t> .</a:t>
            </a:r>
            <a:r>
              <a:rPr lang="fa-IR" sz="3000" dirty="0" smtClean="0">
                <a:cs typeface="B Yagut" pitchFamily="2" charset="-78"/>
              </a:rPr>
              <a:t>ناسايي جهاني حق بر سلامت به معناي روشن بودن مفهوم و محتوي اين حق به طور كامل نيست و در واقع تبيين حق بر سلامت كاري بسيار دشوار و پيچيده است</a:t>
            </a:r>
            <a:r>
              <a:rPr lang="en-US" sz="3000" dirty="0" smtClean="0">
                <a:cs typeface="B Yagut" pitchFamily="2" charset="-78"/>
              </a:rPr>
              <a:t>. </a:t>
            </a:r>
          </a:p>
          <a:p>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169"/>
    </mc:Choice>
    <mc:Fallback xmlns="">
      <p:transition spd="slow" advTm="4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solidFill>
                  <a:srgbClr val="FF0000"/>
                </a:solidFill>
                <a:cs typeface="B Yagut" pitchFamily="2" charset="-78"/>
              </a:rPr>
              <a:t>عوامل مهمي كه باعث دشواري ارائه تعريف جامعي از حق بر سلامتي مي گردد</a:t>
            </a:r>
            <a:endParaRPr lang="fa-IR" b="1" dirty="0">
              <a:solidFill>
                <a:srgbClr val="FF0000"/>
              </a:solidFill>
              <a:cs typeface="B Yagut" pitchFamily="2" charset="-78"/>
            </a:endParaRPr>
          </a:p>
        </p:txBody>
      </p:sp>
      <p:sp>
        <p:nvSpPr>
          <p:cNvPr id="3" name="Content Placeholder 2"/>
          <p:cNvSpPr>
            <a:spLocks noGrp="1"/>
          </p:cNvSpPr>
          <p:nvPr>
            <p:ph idx="1"/>
          </p:nvPr>
        </p:nvSpPr>
        <p:spPr/>
        <p:txBody>
          <a:bodyPr/>
          <a:lstStyle/>
          <a:p>
            <a:pPr lvl="0">
              <a:buNone/>
            </a:pPr>
            <a:endParaRPr lang="fa-IR" dirty="0" smtClean="0">
              <a:cs typeface="B Yagut" pitchFamily="2" charset="-78"/>
            </a:endParaRPr>
          </a:p>
          <a:p>
            <a:pPr lvl="0">
              <a:buNone/>
            </a:pPr>
            <a:endParaRPr lang="fa-IR" dirty="0" smtClean="0">
              <a:cs typeface="B Yagut" pitchFamily="2" charset="-78"/>
            </a:endParaRPr>
          </a:p>
          <a:p>
            <a:pPr marL="0" lvl="0" indent="0">
              <a:buNone/>
            </a:pPr>
            <a:r>
              <a:rPr lang="fa-IR" sz="3600" b="1" dirty="0" smtClean="0">
                <a:cs typeface="B Yagut" pitchFamily="2" charset="-78"/>
              </a:rPr>
              <a:t>1. نارسايي تعبير حق بر سلامتي</a:t>
            </a:r>
          </a:p>
          <a:p>
            <a:pPr marL="0" lvl="0" indent="0">
              <a:buNone/>
            </a:pPr>
            <a:endParaRPr lang="fa-IR" sz="3600" b="1" dirty="0">
              <a:cs typeface="B Yagut" pitchFamily="2" charset="-78"/>
            </a:endParaRPr>
          </a:p>
          <a:p>
            <a:pPr marL="0" lvl="0" indent="0">
              <a:buNone/>
            </a:pPr>
            <a:endParaRPr lang="en-US" sz="3600" b="1" dirty="0" smtClean="0">
              <a:cs typeface="B Yagut" pitchFamily="2" charset="-78"/>
            </a:endParaRPr>
          </a:p>
          <a:p>
            <a:pPr marL="0" indent="0">
              <a:buNone/>
            </a:pPr>
            <a:r>
              <a:rPr lang="fa-IR" sz="3600" b="1" dirty="0" smtClean="0">
                <a:cs typeface="B Yagut" pitchFamily="2" charset="-78"/>
              </a:rPr>
              <a:t>2.  تنوع ابعاد و حوزه هاي مربوط به سلامتي</a:t>
            </a:r>
            <a:endParaRPr lang="fa-IR" sz="3600" b="1"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832"/>
    </mc:Choice>
    <mc:Fallback xmlns="">
      <p:transition spd="slow" advTm="1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fa-IR" sz="4000" b="1" dirty="0" smtClean="0">
                <a:solidFill>
                  <a:srgbClr val="FF0000"/>
                </a:solidFill>
                <a:cs typeface="B Yagut" pitchFamily="2" charset="-78"/>
              </a:rPr>
              <a:t>نارسايي تعبير حق بر سلامتي</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179512" y="1124744"/>
            <a:ext cx="8712968" cy="5001419"/>
          </a:xfrm>
        </p:spPr>
        <p:txBody>
          <a:bodyPr>
            <a:normAutofit/>
          </a:bodyPr>
          <a:lstStyle/>
          <a:p>
            <a:pPr algn="just"/>
            <a:r>
              <a:rPr lang="fa-IR" b="1" dirty="0" smtClean="0">
                <a:cs typeface="B Yagut" pitchFamily="2" charset="-78"/>
              </a:rPr>
              <a:t> </a:t>
            </a:r>
            <a:r>
              <a:rPr lang="fa-IR" sz="2800" b="1" dirty="0" smtClean="0">
                <a:cs typeface="B Yagut" pitchFamily="2" charset="-78"/>
              </a:rPr>
              <a:t>سلامتي</a:t>
            </a:r>
            <a:r>
              <a:rPr lang="fa-IR" sz="2800" dirty="0" smtClean="0">
                <a:cs typeface="B Yagut" pitchFamily="2" charset="-78"/>
              </a:rPr>
              <a:t>درمعناي لغوي </a:t>
            </a:r>
            <a:r>
              <a:rPr lang="fa-IR" sz="2800" b="1" dirty="0" smtClean="0">
                <a:cs typeface="B Yagut" pitchFamily="2" charset="-78"/>
              </a:rPr>
              <a:t>محدود به كاركرد عادي و بهينه يك ارگانيزم، در حالتي فارغ از مريضي يا ناهنجاري</a:t>
            </a:r>
            <a:r>
              <a:rPr lang="fa-IR" sz="2800" dirty="0" smtClean="0">
                <a:cs typeface="B Yagut" pitchFamily="2" charset="-78"/>
              </a:rPr>
              <a:t> اطلاق مي شود.</a:t>
            </a:r>
          </a:p>
          <a:p>
            <a:pPr algn="just"/>
            <a:endParaRPr lang="en-US" sz="2800" dirty="0" smtClean="0">
              <a:cs typeface="B Yagut" pitchFamily="2" charset="-78"/>
            </a:endParaRPr>
          </a:p>
          <a:p>
            <a:pPr algn="just"/>
            <a:r>
              <a:rPr lang="fa-IR" sz="2800" dirty="0" smtClean="0">
                <a:cs typeface="B Yagut" pitchFamily="2" charset="-78"/>
              </a:rPr>
              <a:t>اما در مقدمه ي اساسنامه سازمان بهداشت جهاني سلامتي عبارت است از: </a:t>
            </a:r>
            <a:r>
              <a:rPr lang="fa-IR" sz="2800" b="1" dirty="0" smtClean="0">
                <a:solidFill>
                  <a:schemeClr val="accent1">
                    <a:lumMod val="50000"/>
                  </a:schemeClr>
                </a:solidFill>
                <a:cs typeface="B Yagut" pitchFamily="2" charset="-78"/>
              </a:rPr>
              <a:t>رفاه كامل جسمي، رواني، اجتماعي و نه تنها بیماری یا معلول نبودن</a:t>
            </a:r>
          </a:p>
          <a:p>
            <a:pPr algn="just"/>
            <a:endParaRPr lang="fa-IR" sz="2800" dirty="0" smtClean="0">
              <a:cs typeface="B Yagut" pitchFamily="2" charset="-78"/>
            </a:endParaRPr>
          </a:p>
          <a:p>
            <a:pPr algn="just"/>
            <a:r>
              <a:rPr lang="fa-IR" sz="2800" dirty="0" smtClean="0">
                <a:cs typeface="B Yagut" pitchFamily="2" charset="-78"/>
              </a:rPr>
              <a:t>سلامتي مسأله اي است كه جنبه نسبي دارد.</a:t>
            </a:r>
            <a:r>
              <a:rPr lang="fa-IR" sz="2800" dirty="0" smtClean="0"/>
              <a:t> </a:t>
            </a:r>
            <a:r>
              <a:rPr lang="fa-IR" sz="2800" dirty="0" smtClean="0">
                <a:cs typeface="B Yagut" pitchFamily="2" charset="-78"/>
              </a:rPr>
              <a:t>يعني نسبت به اشخاص و محيط زندگي و نوع فعاليت و كار آنان ممكن است كاملاً متفاوت باشد. </a:t>
            </a:r>
            <a:endParaRPr lang="fa-IR" sz="2800" dirty="0">
              <a:cs typeface="B Yagut"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366"/>
    </mc:Choice>
    <mc:Fallback xmlns="">
      <p:transition spd="slow" advTm="48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fa-IR" sz="4000" b="1" dirty="0" smtClean="0">
                <a:solidFill>
                  <a:srgbClr val="FF0000"/>
                </a:solidFill>
                <a:cs typeface="B Yagut" pitchFamily="2" charset="-78"/>
              </a:rPr>
              <a:t>نارسايي تعبير حق بر سلامتي</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268760"/>
            <a:ext cx="8229600" cy="4857403"/>
          </a:xfrm>
        </p:spPr>
        <p:txBody>
          <a:bodyPr/>
          <a:lstStyle/>
          <a:p>
            <a:pPr algn="just">
              <a:buFont typeface="Wingdings" panose="05000000000000000000" pitchFamily="2" charset="2"/>
              <a:buChar char="§"/>
            </a:pPr>
            <a:r>
              <a:rPr lang="fa-IR" dirty="0" smtClean="0">
                <a:cs typeface="B Yagut" pitchFamily="2" charset="-78"/>
              </a:rPr>
              <a:t>در انتخاب تعبير درست براي چنين حقي و به كار بردن مناسب ترين واژه براي آن، اختلاف نظر وجود دارد</a:t>
            </a:r>
            <a:r>
              <a:rPr lang="en-US" dirty="0" smtClean="0">
                <a:cs typeface="B Yagut" pitchFamily="2" charset="-78"/>
              </a:rPr>
              <a:t>.</a:t>
            </a:r>
            <a:endParaRPr lang="fa-IR" dirty="0" smtClean="0">
              <a:cs typeface="B Yagut" pitchFamily="2" charset="-78"/>
            </a:endParaRPr>
          </a:p>
          <a:p>
            <a:pPr algn="just">
              <a:buFont typeface="Wingdings" panose="05000000000000000000" pitchFamily="2" charset="2"/>
              <a:buChar char="§"/>
            </a:pPr>
            <a:endParaRPr lang="en-US" dirty="0" smtClean="0">
              <a:cs typeface="B Yagut" pitchFamily="2" charset="-78"/>
            </a:endParaRPr>
          </a:p>
          <a:p>
            <a:pPr algn="just">
              <a:lnSpc>
                <a:spcPct val="150000"/>
              </a:lnSpc>
              <a:buFont typeface="Wingdings" panose="05000000000000000000" pitchFamily="2" charset="2"/>
              <a:buChar char="§"/>
            </a:pPr>
            <a:r>
              <a:rPr lang="fa-IR" dirty="0" smtClean="0">
                <a:cs typeface="B Yagut" pitchFamily="2" charset="-78"/>
              </a:rPr>
              <a:t>با اين كه عبارت </a:t>
            </a:r>
            <a:r>
              <a:rPr lang="en-US" dirty="0">
                <a:cs typeface="B Yagut" pitchFamily="2" charset="-78"/>
              </a:rPr>
              <a:t>" </a:t>
            </a:r>
            <a:r>
              <a:rPr lang="fa-IR" b="1" dirty="0" smtClean="0">
                <a:solidFill>
                  <a:schemeClr val="accent1">
                    <a:lumMod val="50000"/>
                  </a:schemeClr>
                </a:solidFill>
                <a:cs typeface="B Yagut" pitchFamily="2" charset="-78"/>
              </a:rPr>
              <a:t>حق بر سلامتي</a:t>
            </a:r>
            <a:r>
              <a:rPr lang="en-US" b="1" dirty="0">
                <a:solidFill>
                  <a:schemeClr val="accent1">
                    <a:lumMod val="50000"/>
                  </a:schemeClr>
                </a:solidFill>
                <a:cs typeface="B Yagut" pitchFamily="2" charset="-78"/>
              </a:rPr>
              <a:t> "</a:t>
            </a:r>
            <a:r>
              <a:rPr lang="fa-IR" b="1" dirty="0" smtClean="0">
                <a:solidFill>
                  <a:schemeClr val="accent1">
                    <a:lumMod val="50000"/>
                  </a:schemeClr>
                </a:solidFill>
                <a:cs typeface="B Yagut" pitchFamily="2" charset="-78"/>
              </a:rPr>
              <a:t> </a:t>
            </a:r>
            <a:r>
              <a:rPr lang="fa-IR" dirty="0" smtClean="0">
                <a:cs typeface="B Yagut" pitchFamily="2" charset="-78"/>
              </a:rPr>
              <a:t>كاربرد وسيع تري دارد، تعابيري چون </a:t>
            </a:r>
            <a:r>
              <a:rPr lang="en-US" dirty="0" smtClean="0">
                <a:solidFill>
                  <a:schemeClr val="accent1">
                    <a:lumMod val="50000"/>
                  </a:schemeClr>
                </a:solidFill>
                <a:cs typeface="B Yagut" pitchFamily="2" charset="-78"/>
              </a:rPr>
              <a:t>"</a:t>
            </a:r>
            <a:r>
              <a:rPr lang="fa-IR" b="1" dirty="0" smtClean="0">
                <a:solidFill>
                  <a:schemeClr val="accent1">
                    <a:lumMod val="50000"/>
                  </a:schemeClr>
                </a:solidFill>
                <a:cs typeface="B Yagut" pitchFamily="2" charset="-78"/>
              </a:rPr>
              <a:t>حق بر مراقبت سلامتي</a:t>
            </a:r>
            <a:r>
              <a:rPr lang="en-US" b="1" dirty="0">
                <a:solidFill>
                  <a:schemeClr val="accent1">
                    <a:lumMod val="50000"/>
                  </a:schemeClr>
                </a:solidFill>
                <a:cs typeface="B Yagut" pitchFamily="2" charset="-78"/>
              </a:rPr>
              <a:t> "</a:t>
            </a:r>
            <a:r>
              <a:rPr lang="fa-IR" b="1" dirty="0" smtClean="0">
                <a:solidFill>
                  <a:schemeClr val="accent1">
                    <a:lumMod val="50000"/>
                  </a:schemeClr>
                </a:solidFill>
                <a:cs typeface="B Yagut" pitchFamily="2" charset="-78"/>
              </a:rPr>
              <a:t> </a:t>
            </a:r>
            <a:r>
              <a:rPr lang="fa-IR" dirty="0" smtClean="0">
                <a:cs typeface="B Yagut" pitchFamily="2" charset="-78"/>
              </a:rPr>
              <a:t>، </a:t>
            </a:r>
            <a:r>
              <a:rPr lang="en-US" dirty="0" smtClean="0">
                <a:solidFill>
                  <a:schemeClr val="accent1">
                    <a:lumMod val="50000"/>
                  </a:schemeClr>
                </a:solidFill>
                <a:cs typeface="B Yagut" pitchFamily="2" charset="-78"/>
              </a:rPr>
              <a:t>"</a:t>
            </a:r>
            <a:r>
              <a:rPr lang="fa-IR" b="1" dirty="0" smtClean="0">
                <a:solidFill>
                  <a:schemeClr val="accent1">
                    <a:lumMod val="50000"/>
                  </a:schemeClr>
                </a:solidFill>
                <a:cs typeface="B Yagut" pitchFamily="2" charset="-78"/>
              </a:rPr>
              <a:t>حق بر مراقبت پزشكي</a:t>
            </a:r>
            <a:r>
              <a:rPr lang="en-US" b="1" dirty="0">
                <a:solidFill>
                  <a:schemeClr val="accent1">
                    <a:lumMod val="50000"/>
                  </a:schemeClr>
                </a:solidFill>
                <a:cs typeface="B Yagut" pitchFamily="2" charset="-78"/>
              </a:rPr>
              <a:t> "</a:t>
            </a:r>
            <a:r>
              <a:rPr lang="fa-IR" b="1" dirty="0" smtClean="0">
                <a:solidFill>
                  <a:schemeClr val="accent1">
                    <a:lumMod val="50000"/>
                  </a:schemeClr>
                </a:solidFill>
                <a:cs typeface="B Yagut" pitchFamily="2" charset="-78"/>
              </a:rPr>
              <a:t> </a:t>
            </a:r>
            <a:r>
              <a:rPr lang="fa-IR" dirty="0" smtClean="0">
                <a:cs typeface="B Yagut" pitchFamily="2" charset="-78"/>
              </a:rPr>
              <a:t>و </a:t>
            </a:r>
            <a:r>
              <a:rPr lang="en-US" b="1" dirty="0" smtClean="0">
                <a:solidFill>
                  <a:schemeClr val="accent1">
                    <a:lumMod val="50000"/>
                  </a:schemeClr>
                </a:solidFill>
                <a:cs typeface="B Yagut" pitchFamily="2" charset="-78"/>
              </a:rPr>
              <a:t>"</a:t>
            </a:r>
            <a:r>
              <a:rPr lang="fa-IR" b="1" dirty="0" smtClean="0">
                <a:solidFill>
                  <a:schemeClr val="accent1">
                    <a:lumMod val="50000"/>
                  </a:schemeClr>
                </a:solidFill>
                <a:cs typeface="B Yagut" pitchFamily="2" charset="-78"/>
              </a:rPr>
              <a:t>حق بر حمايت از سلامتي</a:t>
            </a:r>
            <a:r>
              <a:rPr lang="en-US" b="1" dirty="0" smtClean="0">
                <a:solidFill>
                  <a:schemeClr val="accent1">
                    <a:lumMod val="50000"/>
                  </a:schemeClr>
                </a:solidFill>
                <a:cs typeface="B Yagut" pitchFamily="2" charset="-78"/>
              </a:rPr>
              <a:t>" </a:t>
            </a:r>
            <a:r>
              <a:rPr lang="fa-IR" b="1" dirty="0" smtClean="0">
                <a:solidFill>
                  <a:schemeClr val="accent1">
                    <a:lumMod val="50000"/>
                  </a:schemeClr>
                </a:solidFill>
                <a:cs typeface="B Yagut" pitchFamily="2" charset="-78"/>
              </a:rPr>
              <a:t> </a:t>
            </a:r>
            <a:r>
              <a:rPr lang="fa-IR" dirty="0" smtClean="0">
                <a:cs typeface="B Yagut" pitchFamily="2" charset="-78"/>
              </a:rPr>
              <a:t>هم مورد استفاده قرار می گیرد.</a:t>
            </a:r>
            <a:endParaRPr lang="fa-IR" dirty="0">
              <a:cs typeface="B Yagut"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36"/>
    </mc:Choice>
    <mc:Fallback xmlns="">
      <p:transition spd="slow" advTm="2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fa-IR" sz="4000" b="1" dirty="0" smtClean="0">
                <a:solidFill>
                  <a:srgbClr val="FF0000"/>
                </a:solidFill>
                <a:cs typeface="B Yagut" pitchFamily="2" charset="-78"/>
              </a:rPr>
              <a:t>نارسايي تعبير حق بر سلامتي</a:t>
            </a:r>
            <a:endParaRPr lang="fa-IR" sz="4000" b="1" dirty="0">
              <a:solidFill>
                <a:srgbClr val="FF0000"/>
              </a:solidFill>
              <a:cs typeface="B Yagut" pitchFamily="2" charset="-78"/>
            </a:endParaRPr>
          </a:p>
        </p:txBody>
      </p:sp>
      <p:sp>
        <p:nvSpPr>
          <p:cNvPr id="3" name="Content Placeholder 2"/>
          <p:cNvSpPr>
            <a:spLocks noGrp="1"/>
          </p:cNvSpPr>
          <p:nvPr>
            <p:ph idx="1"/>
          </p:nvPr>
        </p:nvSpPr>
        <p:spPr/>
        <p:txBody>
          <a:bodyPr>
            <a:normAutofit fontScale="92500" lnSpcReduction="10000"/>
          </a:bodyPr>
          <a:lstStyle/>
          <a:p>
            <a:pPr algn="just">
              <a:buFont typeface="Wingdings" panose="05000000000000000000" pitchFamily="2" charset="2"/>
              <a:buChar char="§"/>
            </a:pPr>
            <a:r>
              <a:rPr lang="fa-IR" dirty="0" smtClean="0">
                <a:cs typeface="B Yagut" pitchFamily="2" charset="-78"/>
              </a:rPr>
              <a:t>با توجه به مطالب فوق به نظر مي رسد تعبير حق بر سلامتي داراي نارسايي است، علاوه بر اینکه برداشت متعارف از آن، حق بر مريض نشدن، ناتوان و پير نشدن و امثال آن نيست، مفهومي بسيار گسترد ه تر از حق بر مراقبت پزشكي و مراقبت سلامتي و حتي حمايت از سلامتي دارد و به همين دليل كاربردي عمومي تر به خصوص در سطح بين المللي يافته است.</a:t>
            </a:r>
            <a:endParaRPr lang="en-US" dirty="0" smtClean="0">
              <a:cs typeface="B Yagut" pitchFamily="2" charset="-78"/>
            </a:endParaRPr>
          </a:p>
          <a:p>
            <a:pPr algn="just">
              <a:buFont typeface="Wingdings" panose="05000000000000000000" pitchFamily="2" charset="2"/>
              <a:buChar char="§"/>
            </a:pPr>
            <a:r>
              <a:rPr lang="en-US" sz="3500" b="1" dirty="0" smtClean="0">
                <a:solidFill>
                  <a:schemeClr val="accent1">
                    <a:lumMod val="50000"/>
                  </a:schemeClr>
                </a:solidFill>
                <a:cs typeface="B Yagut" pitchFamily="2" charset="-78"/>
              </a:rPr>
              <a:t> </a:t>
            </a:r>
            <a:r>
              <a:rPr lang="fa-IR" sz="3500" b="1" dirty="0" smtClean="0">
                <a:solidFill>
                  <a:schemeClr val="accent1">
                    <a:lumMod val="50000"/>
                  </a:schemeClr>
                </a:solidFill>
                <a:cs typeface="B Yagut" pitchFamily="2" charset="-78"/>
              </a:rPr>
              <a:t>به بيان ديگر، تعبير حق بر سلامتي، عبارت كوتاه شده اي است </a:t>
            </a:r>
            <a:r>
              <a:rPr lang="fa-IR" sz="3500" b="1" smtClean="0">
                <a:solidFill>
                  <a:schemeClr val="accent1">
                    <a:lumMod val="50000"/>
                  </a:schemeClr>
                </a:solidFill>
                <a:cs typeface="B Yagut" pitchFamily="2" charset="-78"/>
              </a:rPr>
              <a:t>كه محتواي </a:t>
            </a:r>
            <a:r>
              <a:rPr lang="fa-IR" sz="3500" b="1" dirty="0" smtClean="0">
                <a:solidFill>
                  <a:schemeClr val="accent1">
                    <a:lumMod val="50000"/>
                  </a:schemeClr>
                </a:solidFill>
                <a:cs typeface="B Yagut" pitchFamily="2" charset="-78"/>
              </a:rPr>
              <a:t>وسیع تری از اصطلاحات ياد شده دارد و از اين جهت بر آنان ترجيح دارد</a:t>
            </a:r>
            <a:r>
              <a:rPr lang="en-US" sz="3500" b="1" dirty="0" smtClean="0">
                <a:solidFill>
                  <a:schemeClr val="accent1">
                    <a:lumMod val="50000"/>
                  </a:schemeClr>
                </a:solidFill>
                <a:cs typeface="B Yagut" pitchFamily="2" charset="-78"/>
              </a:rPr>
              <a:t>.</a:t>
            </a:r>
          </a:p>
          <a:p>
            <a:endParaRPr lang="fa-IR"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306"/>
    </mc:Choice>
    <mc:Fallback xmlns="">
      <p:transition spd="slow" advTm="4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0"/>
            <a:ext cx="8856984" cy="6741368"/>
          </a:xfrm>
        </p:spPr>
      </p:pic>
    </p:spTree>
    <p:extLst>
      <p:ext uri="{BB962C8B-B14F-4D97-AF65-F5344CB8AC3E}">
        <p14:creationId xmlns:p14="http://schemas.microsoft.com/office/powerpoint/2010/main" val="2166967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fa-IR" sz="4000" b="1" dirty="0" smtClean="0">
                <a:solidFill>
                  <a:srgbClr val="FF0000"/>
                </a:solidFill>
                <a:cs typeface="B Yagut" pitchFamily="2" charset="-78"/>
              </a:rPr>
              <a:t>تنوع ابعاد و حوزه هاي مربوط به سلامتي</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600200"/>
            <a:ext cx="8229600" cy="4925144"/>
          </a:xfrm>
        </p:spPr>
        <p:txBody>
          <a:bodyPr>
            <a:normAutofit lnSpcReduction="10000"/>
          </a:bodyPr>
          <a:lstStyle/>
          <a:p>
            <a:pPr algn="just">
              <a:buFont typeface="Wingdings" panose="05000000000000000000" pitchFamily="2" charset="2"/>
              <a:buChar char="§"/>
            </a:pPr>
            <a:r>
              <a:rPr lang="fa-IR" dirty="0" smtClean="0">
                <a:cs typeface="B Yagut" pitchFamily="2" charset="-78"/>
              </a:rPr>
              <a:t> عامل ديگري كه به دشواري تعريف حق بر سلامتي می افزاید، وجود </a:t>
            </a:r>
            <a:r>
              <a:rPr lang="fa-IR" b="1" dirty="0" smtClean="0">
                <a:cs typeface="B Yagut" pitchFamily="2" charset="-78"/>
              </a:rPr>
              <a:t>ابعادگوناگون براي سلامتي و حوز ه هاي متنوعي</a:t>
            </a:r>
            <a:r>
              <a:rPr lang="fa-IR" dirty="0" smtClean="0">
                <a:cs typeface="B Yagut" pitchFamily="2" charset="-78"/>
              </a:rPr>
              <a:t> است كه به سلامتي مرتبط مي گردند</a:t>
            </a:r>
            <a:r>
              <a:rPr lang="en-US" dirty="0" smtClean="0">
                <a:cs typeface="B Yagut" pitchFamily="2" charset="-78"/>
              </a:rPr>
              <a:t>.</a:t>
            </a:r>
          </a:p>
          <a:p>
            <a:pPr algn="just">
              <a:buFont typeface="Wingdings" panose="05000000000000000000" pitchFamily="2" charset="2"/>
              <a:buChar char="§"/>
            </a:pPr>
            <a:endParaRPr lang="en-US" dirty="0" smtClean="0">
              <a:cs typeface="B Yagut" pitchFamily="2" charset="-78"/>
            </a:endParaRPr>
          </a:p>
          <a:p>
            <a:pPr algn="just">
              <a:buFont typeface="Wingdings" panose="05000000000000000000" pitchFamily="2" charset="2"/>
              <a:buChar char="§"/>
            </a:pPr>
            <a:r>
              <a:rPr lang="fa-IR" dirty="0" smtClean="0">
                <a:cs typeface="B Yagut" pitchFamily="2" charset="-78"/>
              </a:rPr>
              <a:t>در </a:t>
            </a:r>
            <a:r>
              <a:rPr lang="fa-IR" b="1" dirty="0" smtClean="0">
                <a:cs typeface="B Yagut" pitchFamily="2" charset="-78"/>
              </a:rPr>
              <a:t>اسناد بين المللي </a:t>
            </a:r>
            <a:r>
              <a:rPr lang="fa-IR" dirty="0" smtClean="0">
                <a:cs typeface="B Yagut" pitchFamily="2" charset="-78"/>
              </a:rPr>
              <a:t>كه مورد اشاره قرار گرفت، عموماً از </a:t>
            </a:r>
            <a:r>
              <a:rPr lang="fa-IR" b="1" dirty="0" smtClean="0">
                <a:solidFill>
                  <a:schemeClr val="accent1">
                    <a:lumMod val="50000"/>
                  </a:schemeClr>
                </a:solidFill>
                <a:cs typeface="B Yagut" pitchFamily="2" charset="-78"/>
              </a:rPr>
              <a:t>سلامتي جسمي و رواني </a:t>
            </a:r>
            <a:r>
              <a:rPr lang="fa-IR" dirty="0" smtClean="0">
                <a:cs typeface="B Yagut" pitchFamily="2" charset="-78"/>
              </a:rPr>
              <a:t>و </a:t>
            </a:r>
            <a:r>
              <a:rPr lang="fa-IR" b="1" dirty="0" smtClean="0">
                <a:solidFill>
                  <a:schemeClr val="accent1">
                    <a:lumMod val="50000"/>
                  </a:schemeClr>
                </a:solidFill>
                <a:cs typeface="B Yagut" pitchFamily="2" charset="-78"/>
              </a:rPr>
              <a:t>بعضاً از سلامتي معنوي و اجتماعي </a:t>
            </a:r>
            <a:r>
              <a:rPr lang="fa-IR" dirty="0" smtClean="0">
                <a:cs typeface="B Yagut" pitchFamily="2" charset="-78"/>
              </a:rPr>
              <a:t>سخن رفته است</a:t>
            </a:r>
            <a:r>
              <a:rPr lang="en-US" dirty="0" smtClean="0">
                <a:cs typeface="B Yagut" pitchFamily="2" charset="-78"/>
              </a:rPr>
              <a:t> .</a:t>
            </a:r>
            <a:r>
              <a:rPr lang="fa-IR" dirty="0" smtClean="0">
                <a:cs typeface="B Yagut" pitchFamily="2" charset="-78"/>
              </a:rPr>
              <a:t>اگر هم توافقي نسبي در مورد سلامتي جسمي وجود داشته باشد، يافتن اجماع و اتفاق نظر بر سر ساير ابعاد سلامتي بسيار دشوار است .</a:t>
            </a:r>
            <a:endParaRPr lang="fa-IR" dirty="0">
              <a:cs typeface="B Yagut"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274"/>
    </mc:Choice>
    <mc:Fallback xmlns="">
      <p:transition spd="slow" advTm="42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fa-IR" sz="4000" b="1" dirty="0" smtClean="0">
                <a:solidFill>
                  <a:srgbClr val="FF0000"/>
                </a:solidFill>
                <a:cs typeface="B Yagut" pitchFamily="2" charset="-78"/>
              </a:rPr>
              <a:t>تنوع ابعاد و حوزه هاي مربوط به سلامتي</a:t>
            </a:r>
            <a:endParaRPr lang="fa-IR" sz="4000" dirty="0">
              <a:solidFill>
                <a:srgbClr val="FF0000"/>
              </a:solidFill>
              <a:cs typeface="B Yagut" pitchFamily="2" charset="-78"/>
            </a:endParaRPr>
          </a:p>
        </p:txBody>
      </p:sp>
      <p:sp>
        <p:nvSpPr>
          <p:cNvPr id="3" name="Content Placeholder 2"/>
          <p:cNvSpPr>
            <a:spLocks noGrp="1"/>
          </p:cNvSpPr>
          <p:nvPr>
            <p:ph idx="1"/>
          </p:nvPr>
        </p:nvSpPr>
        <p:spPr>
          <a:xfrm>
            <a:off x="179512" y="1268760"/>
            <a:ext cx="8507288" cy="5184576"/>
          </a:xfrm>
        </p:spPr>
        <p:txBody>
          <a:bodyPr>
            <a:normAutofit/>
          </a:bodyPr>
          <a:lstStyle/>
          <a:p>
            <a:pPr algn="just">
              <a:buFont typeface="Wingdings" panose="05000000000000000000" pitchFamily="2" charset="2"/>
              <a:buChar char="§"/>
            </a:pPr>
            <a:endParaRPr lang="fa-IR" sz="2800" dirty="0" smtClean="0">
              <a:cs typeface="B Yagut" pitchFamily="2" charset="-78"/>
            </a:endParaRPr>
          </a:p>
          <a:p>
            <a:pPr algn="just">
              <a:buFont typeface="Wingdings" panose="05000000000000000000" pitchFamily="2" charset="2"/>
              <a:buChar char="§"/>
            </a:pPr>
            <a:r>
              <a:rPr lang="fa-IR" sz="2800" dirty="0" smtClean="0">
                <a:cs typeface="B Yagut" pitchFamily="2" charset="-78"/>
              </a:rPr>
              <a:t>اگر به </a:t>
            </a:r>
            <a:r>
              <a:rPr lang="fa-IR" sz="2800" b="1" dirty="0" smtClean="0">
                <a:solidFill>
                  <a:schemeClr val="accent1">
                    <a:lumMod val="50000"/>
                  </a:schemeClr>
                </a:solidFill>
                <a:cs typeface="B Yagut" pitchFamily="2" charset="-78"/>
              </a:rPr>
              <a:t>سلامتي روحي يا رواني </a:t>
            </a:r>
            <a:r>
              <a:rPr lang="fa-IR" sz="2800" dirty="0" smtClean="0">
                <a:cs typeface="B Yagut" pitchFamily="2" charset="-78"/>
              </a:rPr>
              <a:t>اشاره كنيم مشخص نيست كه منظور از سلامتي روحي يا رواني دقيقاً چيست ؟ یا فردي كه از نظر رواني سالم تلقي مي شود، داراي چه خصوصياتي مي باشد؟</a:t>
            </a:r>
          </a:p>
          <a:p>
            <a:pPr algn="just">
              <a:buFont typeface="Wingdings" panose="05000000000000000000" pitchFamily="2" charset="2"/>
              <a:buChar char="§"/>
            </a:pPr>
            <a:endParaRPr lang="fa-IR" sz="3000" dirty="0" smtClean="0">
              <a:cs typeface="B Yagut" pitchFamily="2" charset="-78"/>
            </a:endParaRPr>
          </a:p>
          <a:p>
            <a:pPr algn="just">
              <a:buFont typeface="Wingdings" panose="05000000000000000000" pitchFamily="2" charset="2"/>
              <a:buChar char="§"/>
            </a:pPr>
            <a:endParaRPr lang="fa-IR" sz="3000" dirty="0" smtClean="0">
              <a:cs typeface="B Yagut" pitchFamily="2" charset="-78"/>
            </a:endParaRPr>
          </a:p>
          <a:p>
            <a:pPr algn="just">
              <a:buFont typeface="Wingdings" panose="05000000000000000000" pitchFamily="2" charset="2"/>
              <a:buChar char="§"/>
            </a:pPr>
            <a:r>
              <a:rPr lang="fa-IR" sz="2800" dirty="0" smtClean="0">
                <a:cs typeface="B Yagut" pitchFamily="2" charset="-78"/>
              </a:rPr>
              <a:t> البته ممكن است كه شخص از نظر </a:t>
            </a:r>
            <a:r>
              <a:rPr lang="fa-IR" sz="2800" b="1" dirty="0" smtClean="0">
                <a:solidFill>
                  <a:schemeClr val="accent1">
                    <a:lumMod val="50000"/>
                  </a:schemeClr>
                </a:solidFill>
                <a:cs typeface="B Yagut" pitchFamily="2" charset="-78"/>
              </a:rPr>
              <a:t>جسمي</a:t>
            </a:r>
            <a:r>
              <a:rPr lang="fa-IR" sz="2800" dirty="0" smtClean="0">
                <a:cs typeface="B Yagut" pitchFamily="2" charset="-78"/>
              </a:rPr>
              <a:t> فردي قوي و مقاوم در برابر ابتلا به بيماري و توانايي مبارزه با مشكلات جسمي و ديگر ابعاد محيط فيزيكي خود را داشته باشد، اما از نظر </a:t>
            </a:r>
            <a:r>
              <a:rPr lang="fa-IR" sz="2800" b="1" dirty="0" smtClean="0">
                <a:solidFill>
                  <a:schemeClr val="accent1">
                    <a:lumMod val="50000"/>
                  </a:schemeClr>
                </a:solidFill>
                <a:cs typeface="B Yagut" pitchFamily="2" charset="-78"/>
              </a:rPr>
              <a:t>وضعيت روحي </a:t>
            </a:r>
            <a:r>
              <a:rPr lang="fa-IR" sz="2800" dirty="0" smtClean="0">
                <a:cs typeface="B Yagut" pitchFamily="2" charset="-78"/>
              </a:rPr>
              <a:t>ناسالم به حساب آيد</a:t>
            </a:r>
            <a:r>
              <a:rPr lang="en-US" sz="2800" dirty="0" smtClean="0">
                <a:cs typeface="B Yagut" pitchFamily="2" charset="-78"/>
              </a:rPr>
              <a:t>.</a:t>
            </a:r>
          </a:p>
          <a:p>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214"/>
    </mc:Choice>
    <mc:Fallback xmlns="">
      <p:transition spd="slow" advTm="39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86" y="2924944"/>
            <a:ext cx="4013414" cy="3708437"/>
          </a:xfrm>
        </p:spPr>
        <p:txBody>
          <a:bodyPr>
            <a:normAutofit fontScale="90000"/>
          </a:bodyPr>
          <a:lstStyle/>
          <a:p>
            <a:pPr algn="r"/>
            <a:r>
              <a:rPr lang="fa-IR" sz="2700" b="1" dirty="0" smtClean="0">
                <a:solidFill>
                  <a:prstClr val="black"/>
                </a:solidFill>
                <a:cs typeface="B Yagut" pitchFamily="2" charset="-78"/>
              </a:rPr>
              <a:t/>
            </a:r>
            <a:br>
              <a:rPr lang="fa-IR" sz="2700" b="1" dirty="0" smtClean="0">
                <a:solidFill>
                  <a:prstClr val="black"/>
                </a:solidFill>
                <a:cs typeface="B Yagut" pitchFamily="2" charset="-78"/>
              </a:rPr>
            </a:br>
            <a:r>
              <a:rPr lang="fa-IR" sz="2700" b="1" dirty="0" smtClean="0">
                <a:solidFill>
                  <a:prstClr val="black"/>
                </a:solidFill>
                <a:cs typeface="B Yagut" pitchFamily="2" charset="-78"/>
              </a:rPr>
              <a:t>نام و نام خانوادگی:</a:t>
            </a:r>
            <a:r>
              <a:rPr lang="fa-IR" sz="1800" b="1" dirty="0" smtClean="0">
                <a:solidFill>
                  <a:prstClr val="black"/>
                </a:solidFill>
                <a:cs typeface="B Yagut" pitchFamily="2" charset="-78"/>
              </a:rPr>
              <a:t/>
            </a:r>
            <a:br>
              <a:rPr lang="fa-IR" sz="1800" b="1" dirty="0" smtClean="0">
                <a:solidFill>
                  <a:prstClr val="black"/>
                </a:solidFill>
                <a:cs typeface="B Yagut" pitchFamily="2" charset="-78"/>
              </a:rPr>
            </a:br>
            <a:r>
              <a:rPr lang="fa-IR" sz="2700" b="1" dirty="0" smtClean="0">
                <a:solidFill>
                  <a:prstClr val="black"/>
                </a:solidFill>
                <a:cs typeface="B Yagut" pitchFamily="2" charset="-78"/>
              </a:rPr>
              <a:t> </a:t>
            </a:r>
            <a:r>
              <a:rPr lang="fa-IR" sz="2700" b="1" dirty="0" smtClean="0">
                <a:solidFill>
                  <a:schemeClr val="accent1">
                    <a:lumMod val="50000"/>
                  </a:schemeClr>
                </a:solidFill>
                <a:cs typeface="B Yagut" pitchFamily="2" charset="-78"/>
              </a:rPr>
              <a:t>آرزو  </a:t>
            </a:r>
            <a:r>
              <a:rPr lang="fa-IR" sz="2700" b="1" dirty="0">
                <a:solidFill>
                  <a:schemeClr val="accent1">
                    <a:lumMod val="50000"/>
                  </a:schemeClr>
                </a:solidFill>
                <a:cs typeface="B Yagut" pitchFamily="2" charset="-78"/>
              </a:rPr>
              <a:t>سعادتی</a:t>
            </a:r>
            <a:r>
              <a:rPr lang="fa-IR" sz="1800" b="1" dirty="0" smtClean="0">
                <a:solidFill>
                  <a:prstClr val="black"/>
                </a:solidFill>
                <a:cs typeface="B Yagut" pitchFamily="2" charset="-78"/>
              </a:rPr>
              <a:t/>
            </a:r>
            <a:br>
              <a:rPr lang="fa-IR" sz="1800" b="1" dirty="0" smtClean="0">
                <a:solidFill>
                  <a:prstClr val="black"/>
                </a:solidFill>
                <a:cs typeface="B Yagut" pitchFamily="2" charset="-78"/>
              </a:rPr>
            </a:br>
            <a:r>
              <a:rPr lang="fa-IR" sz="2700" b="1" dirty="0" smtClean="0">
                <a:solidFill>
                  <a:prstClr val="black"/>
                </a:solidFill>
                <a:cs typeface="B Yagut" pitchFamily="2" charset="-78"/>
              </a:rPr>
              <a:t>مدرک تحصیلی: </a:t>
            </a:r>
            <a:r>
              <a:rPr lang="fa-IR" sz="1800" b="1" dirty="0" smtClean="0">
                <a:solidFill>
                  <a:prstClr val="black"/>
                </a:solidFill>
                <a:cs typeface="B Yagut" pitchFamily="2" charset="-78"/>
              </a:rPr>
              <a:t/>
            </a:r>
            <a:br>
              <a:rPr lang="fa-IR" sz="1800" b="1" dirty="0" smtClean="0">
                <a:solidFill>
                  <a:prstClr val="black"/>
                </a:solidFill>
                <a:cs typeface="B Yagut" pitchFamily="2" charset="-78"/>
              </a:rPr>
            </a:br>
            <a:r>
              <a:rPr lang="fa-IR" sz="2700" b="1" dirty="0" smtClean="0">
                <a:solidFill>
                  <a:srgbClr val="002060"/>
                </a:solidFill>
                <a:cs typeface="B Yagut" pitchFamily="2" charset="-78"/>
              </a:rPr>
              <a:t>کارشناس مامایی</a:t>
            </a:r>
            <a:r>
              <a:rPr lang="fa-IR" sz="1800" b="1" dirty="0" smtClean="0">
                <a:solidFill>
                  <a:srgbClr val="002060"/>
                </a:solidFill>
                <a:cs typeface="B Yagut" pitchFamily="2" charset="-78"/>
              </a:rPr>
              <a:t/>
            </a:r>
            <a:br>
              <a:rPr lang="fa-IR" sz="1800" b="1" dirty="0" smtClean="0">
                <a:solidFill>
                  <a:srgbClr val="002060"/>
                </a:solidFill>
                <a:cs typeface="B Yagut" pitchFamily="2" charset="-78"/>
              </a:rPr>
            </a:br>
            <a:r>
              <a:rPr lang="fa-IR" sz="1800" b="1" dirty="0">
                <a:solidFill>
                  <a:srgbClr val="002060"/>
                </a:solidFill>
                <a:cs typeface="B Yagut" pitchFamily="2" charset="-78"/>
              </a:rPr>
              <a:t/>
            </a:r>
            <a:br>
              <a:rPr lang="fa-IR" sz="1800" b="1" dirty="0">
                <a:solidFill>
                  <a:srgbClr val="002060"/>
                </a:solidFill>
                <a:cs typeface="B Yagut" pitchFamily="2" charset="-78"/>
              </a:rPr>
            </a:br>
            <a:r>
              <a:rPr lang="fa-IR" sz="2700" b="1" dirty="0" smtClean="0">
                <a:solidFill>
                  <a:prstClr val="black"/>
                </a:solidFill>
                <a:cs typeface="B Yagut" pitchFamily="2" charset="-78"/>
              </a:rPr>
              <a:t>موقعیت اشتغال سازمانی مدرس:</a:t>
            </a:r>
            <a:r>
              <a:rPr lang="fa-IR" sz="1800" b="1" dirty="0" smtClean="0">
                <a:solidFill>
                  <a:prstClr val="black"/>
                </a:solidFill>
                <a:cs typeface="B Yagut" pitchFamily="2" charset="-78"/>
              </a:rPr>
              <a:t/>
            </a:r>
            <a:br>
              <a:rPr lang="fa-IR" sz="1800" b="1" dirty="0" smtClean="0">
                <a:solidFill>
                  <a:prstClr val="black"/>
                </a:solidFill>
                <a:cs typeface="B Yagut" pitchFamily="2" charset="-78"/>
              </a:rPr>
            </a:br>
            <a:r>
              <a:rPr lang="fa-IR" sz="2200" b="1" dirty="0" smtClean="0">
                <a:solidFill>
                  <a:srgbClr val="002060"/>
                </a:solidFill>
                <a:cs typeface="B Yagut" pitchFamily="2" charset="-78"/>
              </a:rPr>
              <a:t>مدیر مرکز آموزش  بهورزی شهرستان بوکان دانشگاه علوم پزشکی و خدمات بهداشتی درمانی</a:t>
            </a:r>
            <a:r>
              <a:rPr lang="fa-IR" sz="2200" b="1" dirty="0" smtClean="0">
                <a:solidFill>
                  <a:prstClr val="black"/>
                </a:solidFill>
                <a:cs typeface="B Yagut" pitchFamily="2" charset="-78"/>
              </a:rPr>
              <a:t> </a:t>
            </a:r>
            <a:r>
              <a:rPr lang="fa-IR" sz="2200" b="1" dirty="0" smtClean="0">
                <a:solidFill>
                  <a:srgbClr val="002060"/>
                </a:solidFill>
                <a:cs typeface="B Yagut" pitchFamily="2" charset="-78"/>
              </a:rPr>
              <a:t>آذربایجان غربی</a:t>
            </a:r>
            <a:r>
              <a:rPr lang="fa-IR" sz="1800" b="1" dirty="0" smtClean="0">
                <a:solidFill>
                  <a:prstClr val="black"/>
                </a:solidFill>
                <a:cs typeface="B Yagut" pitchFamily="2" charset="-78"/>
              </a:rPr>
              <a:t/>
            </a:r>
            <a:br>
              <a:rPr lang="fa-IR" sz="1800" b="1" dirty="0" smtClean="0">
                <a:solidFill>
                  <a:prstClr val="black"/>
                </a:solidFill>
                <a:cs typeface="B Yagut" pitchFamily="2" charset="-78"/>
              </a:rPr>
            </a:br>
            <a:endParaRPr lang="en-US" dirty="0">
              <a:cs typeface="B Yagut" pitchFamily="2" charset="-78"/>
            </a:endParaRPr>
          </a:p>
        </p:txBody>
      </p:sp>
      <p:sp>
        <p:nvSpPr>
          <p:cNvPr id="3" name="Content Placeholder 2"/>
          <p:cNvSpPr>
            <a:spLocks noGrp="1"/>
          </p:cNvSpPr>
          <p:nvPr>
            <p:ph idx="1"/>
          </p:nvPr>
        </p:nvSpPr>
        <p:spPr>
          <a:xfrm>
            <a:off x="4800600" y="457200"/>
            <a:ext cx="4191000" cy="5708104"/>
          </a:xfrm>
        </p:spPr>
        <p:txBody>
          <a:bodyPr>
            <a:normAutofit lnSpcReduction="10000"/>
          </a:bodyPr>
          <a:lstStyle/>
          <a:p>
            <a:pPr marL="0" indent="0" algn="r" rtl="1">
              <a:buNone/>
            </a:pPr>
            <a:r>
              <a:rPr lang="en-US" b="1" dirty="0" smtClean="0">
                <a:solidFill>
                  <a:srgbClr val="C00000"/>
                </a:solidFill>
                <a:cs typeface="B Yagut" pitchFamily="2" charset="-78"/>
              </a:rPr>
              <a:t>                                  </a:t>
            </a:r>
            <a:r>
              <a:rPr lang="fa-IR" b="1" dirty="0" smtClean="0">
                <a:solidFill>
                  <a:srgbClr val="C00000"/>
                </a:solidFill>
                <a:cs typeface="B Yagut" pitchFamily="2" charset="-78"/>
              </a:rPr>
              <a:t>مشخصات سند</a:t>
            </a:r>
            <a:endParaRPr lang="en-US" sz="2000" b="1" dirty="0" smtClean="0">
              <a:cs typeface="B Yagut" pitchFamily="2" charset="-78"/>
            </a:endParaRPr>
          </a:p>
          <a:p>
            <a:pPr marL="0" indent="0" algn="r" rtl="1">
              <a:buNone/>
            </a:pPr>
            <a:endParaRPr lang="en-US" sz="2000" b="1" dirty="0" smtClean="0">
              <a:cs typeface="B Yagut" pitchFamily="2" charset="-78"/>
            </a:endParaRPr>
          </a:p>
          <a:p>
            <a:pPr marL="0" indent="0" algn="r" rtl="1">
              <a:buNone/>
            </a:pPr>
            <a:r>
              <a:rPr lang="fa-IR" sz="2800" b="1" dirty="0" smtClean="0">
                <a:cs typeface="B Yagut" pitchFamily="2" charset="-78"/>
              </a:rPr>
              <a:t>مشخصات بسته آموزشی</a:t>
            </a:r>
          </a:p>
          <a:p>
            <a:pPr marL="0" indent="0" algn="r" rtl="1">
              <a:buNone/>
            </a:pPr>
            <a:endParaRPr lang="fa-IR" sz="2000" b="1" dirty="0" smtClean="0">
              <a:solidFill>
                <a:srgbClr val="002060"/>
              </a:solidFill>
              <a:cs typeface="B Yagut" pitchFamily="2" charset="-78"/>
            </a:endParaRPr>
          </a:p>
          <a:p>
            <a:pPr marL="0" indent="0" algn="r" rtl="1">
              <a:buNone/>
            </a:pPr>
            <a:r>
              <a:rPr lang="fa-IR" sz="2400" b="1" dirty="0" smtClean="0">
                <a:cs typeface="B Yagut" pitchFamily="2" charset="-78"/>
              </a:rPr>
              <a:t>حیطه درسی : </a:t>
            </a:r>
          </a:p>
          <a:p>
            <a:pPr marL="0" indent="0">
              <a:buNone/>
            </a:pPr>
            <a:r>
              <a:rPr lang="fa-IR" sz="2600" b="1" dirty="0">
                <a:solidFill>
                  <a:schemeClr val="accent1">
                    <a:lumMod val="50000"/>
                  </a:schemeClr>
                </a:solidFill>
                <a:cs typeface="B Yagut" pitchFamily="2" charset="-78"/>
              </a:rPr>
              <a:t>مبانی بهداشت و کار در روستا</a:t>
            </a:r>
          </a:p>
          <a:p>
            <a:pPr marL="0" indent="0" algn="r" rtl="1">
              <a:buNone/>
            </a:pPr>
            <a:endParaRPr lang="fa-IR" sz="2000" b="1" dirty="0" smtClean="0">
              <a:cs typeface="B Yagut" pitchFamily="2" charset="-78"/>
            </a:endParaRPr>
          </a:p>
          <a:p>
            <a:pPr marL="0" indent="0" algn="r" rtl="1">
              <a:buNone/>
            </a:pPr>
            <a:r>
              <a:rPr lang="fa-IR" sz="2400" b="1" dirty="0" smtClean="0">
                <a:cs typeface="B Yagut" pitchFamily="2" charset="-78"/>
              </a:rPr>
              <a:t>تاریخ آخر بازنگری:</a:t>
            </a:r>
            <a:endParaRPr lang="en-US" sz="2400" b="1" dirty="0" smtClean="0">
              <a:cs typeface="B Yagut" pitchFamily="2" charset="-78"/>
            </a:endParaRPr>
          </a:p>
          <a:p>
            <a:pPr marL="0" indent="0" algn="r" rtl="1">
              <a:buNone/>
            </a:pPr>
            <a:r>
              <a:rPr lang="en-US" sz="2400" b="1" dirty="0" smtClean="0">
                <a:cs typeface="B Yagut" pitchFamily="2" charset="-78"/>
              </a:rPr>
              <a:t>  </a:t>
            </a:r>
            <a:r>
              <a:rPr lang="fa-IR" sz="2600" b="1" dirty="0" smtClean="0">
                <a:solidFill>
                  <a:schemeClr val="accent1">
                    <a:lumMod val="50000"/>
                  </a:schemeClr>
                </a:solidFill>
                <a:cs typeface="B Yagut" pitchFamily="2" charset="-78"/>
              </a:rPr>
              <a:t>99/2/20</a:t>
            </a:r>
          </a:p>
          <a:p>
            <a:pPr marL="0" indent="0" algn="r" rtl="1">
              <a:buNone/>
            </a:pPr>
            <a:r>
              <a:rPr lang="en-US" sz="2400" b="1" dirty="0" smtClean="0">
                <a:cs typeface="B Yagut" pitchFamily="2" charset="-78"/>
              </a:rPr>
              <a:t>    </a:t>
            </a:r>
            <a:r>
              <a:rPr lang="en-US" sz="2000" b="1" dirty="0" smtClean="0">
                <a:cs typeface="B Yagut" pitchFamily="2" charset="-78"/>
              </a:rPr>
              <a:t>   </a:t>
            </a:r>
            <a:endParaRPr lang="fa-IR" sz="2000" b="1" dirty="0" smtClean="0">
              <a:cs typeface="B Yagut" pitchFamily="2" charset="-78"/>
            </a:endParaRPr>
          </a:p>
          <a:p>
            <a:pPr marL="0" indent="0" algn="r" rtl="1">
              <a:buNone/>
            </a:pPr>
            <a:r>
              <a:rPr lang="fa-IR" sz="2400" b="1" dirty="0" smtClean="0">
                <a:cs typeface="B Yagut" pitchFamily="2" charset="-78"/>
              </a:rPr>
              <a:t>نام فایل:</a:t>
            </a:r>
          </a:p>
          <a:p>
            <a:pPr marL="0" indent="0" algn="l" rtl="0">
              <a:buNone/>
            </a:pPr>
            <a:r>
              <a:rPr lang="en-US" sz="2000" b="1" dirty="0">
                <a:solidFill>
                  <a:schemeClr val="accent1">
                    <a:lumMod val="50000"/>
                  </a:schemeClr>
                </a:solidFill>
                <a:cs typeface="B Yagut" pitchFamily="2" charset="-78"/>
              </a:rPr>
              <a:t>MR </a:t>
            </a:r>
            <a:r>
              <a:rPr lang="en-US" sz="2000" b="1" dirty="0" smtClean="0">
                <a:solidFill>
                  <a:schemeClr val="accent1">
                    <a:lumMod val="50000"/>
                  </a:schemeClr>
                </a:solidFill>
                <a:cs typeface="B Yagut" pitchFamily="2" charset="-78"/>
              </a:rPr>
              <a:t>–</a:t>
            </a:r>
            <a:r>
              <a:rPr lang="en-US" sz="2000" b="1" dirty="0" err="1" smtClean="0">
                <a:solidFill>
                  <a:schemeClr val="accent1">
                    <a:lumMod val="50000"/>
                  </a:schemeClr>
                </a:solidFill>
                <a:cs typeface="B Yagut" pitchFamily="2" charset="-78"/>
              </a:rPr>
              <a:t>Hoghogh</a:t>
            </a:r>
            <a:r>
              <a:rPr lang="en-US" sz="2000" b="1" dirty="0" smtClean="0">
                <a:solidFill>
                  <a:schemeClr val="accent1">
                    <a:lumMod val="50000"/>
                  </a:schemeClr>
                </a:solidFill>
                <a:cs typeface="B Yagut" pitchFamily="2" charset="-78"/>
              </a:rPr>
              <a:t>  </a:t>
            </a:r>
            <a:r>
              <a:rPr lang="en-US" sz="2000" b="1" dirty="0" err="1" smtClean="0">
                <a:solidFill>
                  <a:schemeClr val="accent1">
                    <a:lumMod val="50000"/>
                  </a:schemeClr>
                </a:solidFill>
                <a:cs typeface="B Yagut" pitchFamily="2" charset="-78"/>
              </a:rPr>
              <a:t>salamat</a:t>
            </a:r>
            <a:r>
              <a:rPr lang="en-US" sz="2000" b="1" dirty="0" smtClean="0">
                <a:solidFill>
                  <a:schemeClr val="accent1">
                    <a:lumMod val="50000"/>
                  </a:schemeClr>
                </a:solidFill>
                <a:cs typeface="B Yagut" pitchFamily="2" charset="-78"/>
              </a:rPr>
              <a:t> -edi1</a:t>
            </a:r>
            <a:endParaRPr lang="en-US" sz="2000" b="1" dirty="0">
              <a:solidFill>
                <a:prstClr val="black"/>
              </a:solidFill>
              <a:cs typeface="B Yagut" pitchFamily="2" charset="-78"/>
            </a:endParaRPr>
          </a:p>
          <a:p>
            <a:pPr marL="0" indent="0" algn="r" rtl="1">
              <a:buNone/>
            </a:pPr>
            <a:endParaRPr lang="en-US" sz="2000" b="1" dirty="0" smtClean="0">
              <a:solidFill>
                <a:prstClr val="black"/>
              </a:solidFill>
              <a:cs typeface="B Yagut" pitchFamily="2" charset="-78"/>
            </a:endParaRPr>
          </a:p>
        </p:txBody>
      </p:sp>
      <p:pic>
        <p:nvPicPr>
          <p:cNvPr id="5" name="Picture 4" descr="F:\بهورزی\بهورزی 2\مربیان  بهورزی\عکس  مربیان مرکز آموزش بهورزي\آرزو سعادتي.jpg"/>
          <p:cNvPicPr>
            <a:picLocks noChangeAspect="1" noChangeArrowheads="1"/>
          </p:cNvPicPr>
          <p:nvPr/>
        </p:nvPicPr>
        <p:blipFill>
          <a:blip r:embed="rId5" cstate="print"/>
          <a:srcRect/>
          <a:stretch>
            <a:fillRect/>
          </a:stretch>
        </p:blipFill>
        <p:spPr bwMode="auto">
          <a:xfrm>
            <a:off x="1331640" y="908720"/>
            <a:ext cx="2088232" cy="2016224"/>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2767250"/>
      </p:ext>
    </p:extLst>
  </p:cSld>
  <p:clrMapOvr>
    <a:masterClrMapping/>
  </p:clrMapOvr>
  <mc:AlternateContent xmlns:mc="http://schemas.openxmlformats.org/markup-compatibility/2006" xmlns:p14="http://schemas.microsoft.com/office/powerpoint/2010/main">
    <mc:Choice Requires="p14">
      <p:transition spd="slow" p14:dur="2000" advTm="22944"/>
    </mc:Choice>
    <mc:Fallback xmlns="">
      <p:transition spd="slow" advTm="2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88640"/>
            <a:ext cx="8568952" cy="6480720"/>
          </a:xfrm>
        </p:spPr>
      </p:pic>
    </p:spTree>
    <p:extLst>
      <p:ext uri="{BB962C8B-B14F-4D97-AF65-F5344CB8AC3E}">
        <p14:creationId xmlns:p14="http://schemas.microsoft.com/office/powerpoint/2010/main" val="1163306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fa-IR" sz="4000" b="1" dirty="0" smtClean="0">
                <a:solidFill>
                  <a:srgbClr val="FF0000"/>
                </a:solidFill>
                <a:cs typeface="B Yagut" pitchFamily="2" charset="-78"/>
              </a:rPr>
              <a:t>حق های بشری </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251520" y="1124744"/>
            <a:ext cx="8435280" cy="5001419"/>
          </a:xfrm>
        </p:spPr>
        <p:txBody>
          <a:bodyPr/>
          <a:lstStyle/>
          <a:p>
            <a:pPr algn="just">
              <a:buFont typeface="Wingdings" panose="05000000000000000000" pitchFamily="2" charset="2"/>
              <a:buChar char="§"/>
            </a:pPr>
            <a:r>
              <a:rPr lang="fa-IR" b="1" dirty="0" smtClean="0">
                <a:cs typeface="B Yagut" pitchFamily="2" charset="-78"/>
              </a:rPr>
              <a:t>وضعيت انساني وابسته به پيش شرط هايي براي حفظ و تداوم است</a:t>
            </a:r>
            <a:r>
              <a:rPr lang="fa-IR" b="1" dirty="0" smtClean="0"/>
              <a:t>:</a:t>
            </a:r>
          </a:p>
          <a:p>
            <a:pPr marL="0" indent="0" algn="just">
              <a:buNone/>
            </a:pPr>
            <a:r>
              <a:rPr lang="fa-IR" b="1" dirty="0" smtClean="0">
                <a:solidFill>
                  <a:schemeClr val="accent1">
                    <a:lumMod val="50000"/>
                  </a:schemeClr>
                </a:solidFill>
                <a:cs typeface="B Yagut" pitchFamily="2" charset="-78"/>
              </a:rPr>
              <a:t>محيط زيست سالم</a:t>
            </a:r>
            <a:r>
              <a:rPr lang="fa-IR" dirty="0" smtClean="0">
                <a:cs typeface="B Yagut" pitchFamily="2" charset="-78"/>
              </a:rPr>
              <a:t>، </a:t>
            </a:r>
            <a:r>
              <a:rPr lang="fa-IR" b="1" dirty="0" smtClean="0">
                <a:solidFill>
                  <a:schemeClr val="accent1">
                    <a:lumMod val="50000"/>
                  </a:schemeClr>
                </a:solidFill>
                <a:cs typeface="B Yagut" pitchFamily="2" charset="-78"/>
              </a:rPr>
              <a:t>آب سالم آشاميدني</a:t>
            </a:r>
            <a:r>
              <a:rPr lang="fa-IR" dirty="0" smtClean="0">
                <a:cs typeface="B Yagut" pitchFamily="2" charset="-78"/>
              </a:rPr>
              <a:t>، </a:t>
            </a:r>
            <a:r>
              <a:rPr lang="fa-IR" b="1" dirty="0" smtClean="0">
                <a:solidFill>
                  <a:schemeClr val="accent1">
                    <a:lumMod val="50000"/>
                  </a:schemeClr>
                </a:solidFill>
                <a:cs typeface="B Yagut" pitchFamily="2" charset="-78"/>
              </a:rPr>
              <a:t>تغذيه سالم</a:t>
            </a:r>
            <a:r>
              <a:rPr lang="fa-IR" dirty="0" smtClean="0">
                <a:cs typeface="B Yagut" pitchFamily="2" charset="-78"/>
              </a:rPr>
              <a:t>، </a:t>
            </a:r>
            <a:r>
              <a:rPr lang="fa-IR" b="1" dirty="0" smtClean="0">
                <a:solidFill>
                  <a:schemeClr val="accent1">
                    <a:lumMod val="50000"/>
                  </a:schemeClr>
                </a:solidFill>
                <a:cs typeface="B Yagut" pitchFamily="2" charset="-78"/>
              </a:rPr>
              <a:t>شرايط سالم كاري و حرفه اي</a:t>
            </a:r>
            <a:r>
              <a:rPr lang="fa-IR" dirty="0" smtClean="0">
                <a:cs typeface="B Yagut" pitchFamily="2" charset="-78"/>
              </a:rPr>
              <a:t>، </a:t>
            </a:r>
            <a:r>
              <a:rPr lang="fa-IR" b="1" dirty="0" smtClean="0">
                <a:solidFill>
                  <a:schemeClr val="accent1">
                    <a:lumMod val="50000"/>
                  </a:schemeClr>
                </a:solidFill>
                <a:cs typeface="B Yagut" pitchFamily="2" charset="-78"/>
              </a:rPr>
              <a:t>نظافت و بهداشت</a:t>
            </a:r>
            <a:r>
              <a:rPr lang="fa-IR" dirty="0" smtClean="0">
                <a:cs typeface="B Yagut" pitchFamily="2" charset="-78"/>
              </a:rPr>
              <a:t>، با حق هاي بشري ديگري ارتباط پيدا می کند:</a:t>
            </a:r>
          </a:p>
          <a:p>
            <a:pPr marL="0" indent="0" algn="just">
              <a:buNone/>
            </a:pPr>
            <a:endParaRPr lang="en-US" dirty="0" smtClean="0">
              <a:cs typeface="B Yagut" pitchFamily="2" charset="-78"/>
            </a:endParaRPr>
          </a:p>
          <a:p>
            <a:pPr marL="0" indent="0" algn="just">
              <a:buNone/>
            </a:pPr>
            <a:r>
              <a:rPr lang="fa-IR" b="1" dirty="0" smtClean="0">
                <a:solidFill>
                  <a:schemeClr val="accent1">
                    <a:lumMod val="50000"/>
                  </a:schemeClr>
                </a:solidFill>
                <a:cs typeface="B Yagut" pitchFamily="2" charset="-78"/>
              </a:rPr>
              <a:t>حق حيات</a:t>
            </a:r>
            <a:r>
              <a:rPr lang="fa-IR" dirty="0" smtClean="0">
                <a:cs typeface="B Yagut" pitchFamily="2" charset="-78"/>
              </a:rPr>
              <a:t>، </a:t>
            </a:r>
            <a:r>
              <a:rPr lang="fa-IR" b="1" dirty="0" smtClean="0">
                <a:solidFill>
                  <a:schemeClr val="accent1">
                    <a:lumMod val="50000"/>
                  </a:schemeClr>
                </a:solidFill>
                <a:cs typeface="B Yagut" pitchFamily="2" charset="-78"/>
              </a:rPr>
              <a:t>حق بر غذا</a:t>
            </a:r>
            <a:r>
              <a:rPr lang="fa-IR" dirty="0" smtClean="0">
                <a:cs typeface="B Yagut" pitchFamily="2" charset="-78"/>
              </a:rPr>
              <a:t>، </a:t>
            </a:r>
            <a:r>
              <a:rPr lang="fa-IR" b="1" dirty="0" smtClean="0">
                <a:solidFill>
                  <a:schemeClr val="accent1">
                    <a:lumMod val="50000"/>
                  </a:schemeClr>
                </a:solidFill>
                <a:cs typeface="B Yagut" pitchFamily="2" charset="-78"/>
              </a:rPr>
              <a:t>مسكن و پوشاك</a:t>
            </a:r>
            <a:r>
              <a:rPr lang="fa-IR" dirty="0" smtClean="0">
                <a:cs typeface="B Yagut" pitchFamily="2" charset="-78"/>
              </a:rPr>
              <a:t>، </a:t>
            </a:r>
            <a:r>
              <a:rPr lang="fa-IR" b="1" dirty="0" smtClean="0">
                <a:solidFill>
                  <a:schemeClr val="accent1">
                    <a:lumMod val="50000"/>
                  </a:schemeClr>
                </a:solidFill>
                <a:cs typeface="B Yagut" pitchFamily="2" charset="-78"/>
              </a:rPr>
              <a:t>حق آزادي بيان و دسترسي به اطلاعات</a:t>
            </a:r>
            <a:r>
              <a:rPr lang="fa-IR" dirty="0" smtClean="0">
                <a:cs typeface="B Yagut" pitchFamily="2" charset="-78"/>
              </a:rPr>
              <a:t>، </a:t>
            </a:r>
            <a:r>
              <a:rPr lang="fa-IR" b="1" dirty="0" smtClean="0">
                <a:solidFill>
                  <a:schemeClr val="accent1">
                    <a:lumMod val="50000"/>
                  </a:schemeClr>
                </a:solidFill>
                <a:cs typeface="B Yagut" pitchFamily="2" charset="-78"/>
              </a:rPr>
              <a:t>حق بر شغل</a:t>
            </a:r>
            <a:r>
              <a:rPr lang="fa-IR" dirty="0" smtClean="0">
                <a:cs typeface="B Yagut" pitchFamily="2" charset="-78"/>
              </a:rPr>
              <a:t> و </a:t>
            </a:r>
            <a:r>
              <a:rPr lang="fa-IR" b="1" dirty="0" smtClean="0">
                <a:solidFill>
                  <a:schemeClr val="accent1">
                    <a:lumMod val="50000"/>
                  </a:schemeClr>
                </a:solidFill>
                <a:cs typeface="B Yagut" pitchFamily="2" charset="-78"/>
              </a:rPr>
              <a:t>حق بر آموزش و پرورش</a:t>
            </a:r>
            <a:r>
              <a:rPr lang="en-US" dirty="0" smtClean="0">
                <a:cs typeface="B Yagut" pitchFamily="2" charset="-78"/>
              </a:rPr>
              <a:t>.</a:t>
            </a:r>
          </a:p>
          <a:p>
            <a:endParaRPr lang="fa-I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606"/>
    </mc:Choice>
    <mc:Fallback xmlns="">
      <p:transition spd="slow" advTm="32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260649"/>
            <a:ext cx="8424936" cy="6264695"/>
          </a:xfrm>
        </p:spPr>
      </p:pic>
    </p:spTree>
    <p:extLst>
      <p:ext uri="{BB962C8B-B14F-4D97-AF65-F5344CB8AC3E}">
        <p14:creationId xmlns:p14="http://schemas.microsoft.com/office/powerpoint/2010/main" val="2739687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fa-IR" sz="4000" b="1" dirty="0" smtClean="0">
                <a:solidFill>
                  <a:srgbClr val="FF0000"/>
                </a:solidFill>
                <a:cs typeface="B Yagut" pitchFamily="2" charset="-78"/>
              </a:rPr>
              <a:t>حق بر سلامتی </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124744"/>
            <a:ext cx="8229600" cy="5472608"/>
          </a:xfrm>
        </p:spPr>
        <p:txBody>
          <a:bodyPr>
            <a:normAutofit fontScale="92500" lnSpcReduction="10000"/>
          </a:bodyPr>
          <a:lstStyle/>
          <a:p>
            <a:pPr algn="just">
              <a:buFont typeface="Wingdings" panose="05000000000000000000" pitchFamily="2" charset="2"/>
              <a:buChar char="§"/>
            </a:pPr>
            <a:r>
              <a:rPr lang="fa-IR" dirty="0" smtClean="0">
                <a:cs typeface="B Yagut" pitchFamily="2" charset="-78"/>
              </a:rPr>
              <a:t>حق بر سلامتي داراي دو عنصر كلي </a:t>
            </a:r>
            <a:r>
              <a:rPr lang="fa-IR" b="1" u="sng" dirty="0" smtClean="0">
                <a:solidFill>
                  <a:schemeClr val="accent1">
                    <a:lumMod val="50000"/>
                  </a:schemeClr>
                </a:solidFill>
                <a:cs typeface="B Yagut" pitchFamily="2" charset="-78"/>
              </a:rPr>
              <a:t>آزادي ها</a:t>
            </a:r>
            <a:r>
              <a:rPr lang="fa-IR" b="1" dirty="0" smtClean="0">
                <a:solidFill>
                  <a:schemeClr val="accent1">
                    <a:lumMod val="50000"/>
                  </a:schemeClr>
                </a:solidFill>
                <a:cs typeface="B Yagut" pitchFamily="2" charset="-78"/>
              </a:rPr>
              <a:t> </a:t>
            </a:r>
            <a:r>
              <a:rPr lang="fa-IR" dirty="0" smtClean="0">
                <a:cs typeface="B Yagut" pitchFamily="2" charset="-78"/>
              </a:rPr>
              <a:t>و </a:t>
            </a:r>
            <a:r>
              <a:rPr lang="fa-IR" b="1" u="sng" dirty="0" smtClean="0">
                <a:solidFill>
                  <a:schemeClr val="accent1">
                    <a:lumMod val="50000"/>
                  </a:schemeClr>
                </a:solidFill>
                <a:cs typeface="B Yagut" pitchFamily="2" charset="-78"/>
              </a:rPr>
              <a:t>استحقاق ها</a:t>
            </a:r>
            <a:r>
              <a:rPr lang="fa-IR" b="1" dirty="0" smtClean="0">
                <a:solidFill>
                  <a:schemeClr val="accent1">
                    <a:lumMod val="50000"/>
                  </a:schemeClr>
                </a:solidFill>
                <a:cs typeface="B Yagut" pitchFamily="2" charset="-78"/>
              </a:rPr>
              <a:t> </a:t>
            </a:r>
            <a:r>
              <a:rPr lang="fa-IR" dirty="0" smtClean="0">
                <a:cs typeface="B Yagut" pitchFamily="2" charset="-78"/>
              </a:rPr>
              <a:t>است</a:t>
            </a:r>
            <a:r>
              <a:rPr lang="en-US" dirty="0" smtClean="0">
                <a:cs typeface="B Yagut" pitchFamily="2" charset="-78"/>
              </a:rPr>
              <a:t>. </a:t>
            </a:r>
            <a:endParaRPr lang="fa-IR" dirty="0" smtClean="0">
              <a:cs typeface="B Yagut" pitchFamily="2" charset="-78"/>
            </a:endParaRPr>
          </a:p>
          <a:p>
            <a:pPr algn="just">
              <a:buFont typeface="Wingdings" panose="05000000000000000000" pitchFamily="2" charset="2"/>
              <a:buChar char="§"/>
            </a:pPr>
            <a:r>
              <a:rPr lang="fa-IR" dirty="0" smtClean="0">
                <a:cs typeface="B Yagut" pitchFamily="2" charset="-78"/>
              </a:rPr>
              <a:t>به بيان ديگر، حق بر سلامتي حقي متشكل از </a:t>
            </a:r>
            <a:r>
              <a:rPr lang="fa-IR" b="1" dirty="0" smtClean="0">
                <a:solidFill>
                  <a:schemeClr val="accent1">
                    <a:lumMod val="50000"/>
                  </a:schemeClr>
                </a:solidFill>
                <a:cs typeface="B Yagut" pitchFamily="2" charset="-78"/>
              </a:rPr>
              <a:t>دو بعد كلي سلبي و ايجابي </a:t>
            </a:r>
            <a:r>
              <a:rPr lang="fa-IR" dirty="0" smtClean="0">
                <a:cs typeface="B Yagut" pitchFamily="2" charset="-78"/>
              </a:rPr>
              <a:t>است</a:t>
            </a:r>
            <a:r>
              <a:rPr lang="en-US" dirty="0" smtClean="0">
                <a:cs typeface="B Yagut" pitchFamily="2" charset="-78"/>
              </a:rPr>
              <a:t>.</a:t>
            </a:r>
            <a:endParaRPr lang="fa-IR" dirty="0" smtClean="0">
              <a:cs typeface="B Yagut" pitchFamily="2" charset="-78"/>
            </a:endParaRPr>
          </a:p>
          <a:p>
            <a:pPr algn="just">
              <a:buFont typeface="Wingdings" panose="05000000000000000000" pitchFamily="2" charset="2"/>
              <a:buChar char="§"/>
            </a:pPr>
            <a:endParaRPr lang="fa-IR" dirty="0" smtClean="0">
              <a:cs typeface="B Yagut" pitchFamily="2" charset="-78"/>
            </a:endParaRPr>
          </a:p>
          <a:p>
            <a:pPr algn="just">
              <a:buFont typeface="Wingdings" panose="05000000000000000000" pitchFamily="2" charset="2"/>
              <a:buChar char="§"/>
            </a:pPr>
            <a:r>
              <a:rPr lang="fa-IR" dirty="0" smtClean="0">
                <a:cs typeface="B Yagut" pitchFamily="2" charset="-78"/>
              </a:rPr>
              <a:t>به طور خاص دولت نمي تواند سلامتي كامل را تضمين كند و در برابر هر علت محتمل فقدان سلامتي، حمايت ارائه دهد</a:t>
            </a:r>
            <a:r>
              <a:rPr lang="en-US" dirty="0" smtClean="0">
                <a:cs typeface="B Yagut" pitchFamily="2" charset="-78"/>
              </a:rPr>
              <a:t>.</a:t>
            </a:r>
          </a:p>
          <a:p>
            <a:pPr algn="just">
              <a:buFont typeface="Wingdings" panose="05000000000000000000" pitchFamily="2" charset="2"/>
              <a:buChar char="§"/>
            </a:pPr>
            <a:endParaRPr lang="fa-IR" dirty="0" smtClean="0">
              <a:cs typeface="B Yagut" pitchFamily="2" charset="-78"/>
            </a:endParaRPr>
          </a:p>
          <a:p>
            <a:pPr algn="just">
              <a:buFont typeface="Wingdings" panose="05000000000000000000" pitchFamily="2" charset="2"/>
              <a:buChar char="§"/>
            </a:pPr>
            <a:r>
              <a:rPr lang="fa-IR" b="1" dirty="0" smtClean="0">
                <a:cs typeface="B Yagut" pitchFamily="2" charset="-78"/>
              </a:rPr>
              <a:t>حق بر سلامتي </a:t>
            </a:r>
            <a:r>
              <a:rPr lang="fa-IR" dirty="0" smtClean="0">
                <a:cs typeface="B Yagut" pitchFamily="2" charset="-78"/>
              </a:rPr>
              <a:t>را بايد </a:t>
            </a:r>
            <a:r>
              <a:rPr lang="fa-IR" b="1" dirty="0" smtClean="0">
                <a:solidFill>
                  <a:schemeClr val="accent1">
                    <a:lumMod val="50000"/>
                  </a:schemeClr>
                </a:solidFill>
                <a:cs typeface="B Yagut" pitchFamily="2" charset="-78"/>
              </a:rPr>
              <a:t>حق بهره مندي از تسهيلات</a:t>
            </a:r>
            <a:r>
              <a:rPr lang="fa-IR" dirty="0" smtClean="0">
                <a:cs typeface="B Yagut" pitchFamily="2" charset="-78"/>
              </a:rPr>
              <a:t>، </a:t>
            </a:r>
            <a:r>
              <a:rPr lang="fa-IR" b="1" dirty="0" smtClean="0">
                <a:solidFill>
                  <a:schemeClr val="accent1">
                    <a:lumMod val="50000"/>
                  </a:schemeClr>
                </a:solidFill>
                <a:cs typeface="B Yagut" pitchFamily="2" charset="-78"/>
              </a:rPr>
              <a:t>كالاها</a:t>
            </a:r>
            <a:r>
              <a:rPr lang="fa-IR" dirty="0" smtClean="0">
                <a:cs typeface="B Yagut" pitchFamily="2" charset="-78"/>
              </a:rPr>
              <a:t>، </a:t>
            </a:r>
            <a:r>
              <a:rPr lang="fa-IR" b="1" dirty="0" smtClean="0">
                <a:solidFill>
                  <a:schemeClr val="accent1">
                    <a:lumMod val="50000"/>
                  </a:schemeClr>
                </a:solidFill>
                <a:cs typeface="B Yagut" pitchFamily="2" charset="-78"/>
              </a:rPr>
              <a:t>خدمات</a:t>
            </a:r>
            <a:r>
              <a:rPr lang="fa-IR" dirty="0" smtClean="0">
                <a:cs typeface="B Yagut" pitchFamily="2" charset="-78"/>
              </a:rPr>
              <a:t>، و </a:t>
            </a:r>
            <a:r>
              <a:rPr lang="fa-IR" b="1" dirty="0" smtClean="0">
                <a:solidFill>
                  <a:schemeClr val="accent1">
                    <a:lumMod val="50000"/>
                  </a:schemeClr>
                </a:solidFill>
                <a:cs typeface="B Yagut" pitchFamily="2" charset="-78"/>
              </a:rPr>
              <a:t>شرايط متنوع ضروري</a:t>
            </a:r>
            <a:r>
              <a:rPr lang="fa-IR" dirty="0" smtClean="0">
                <a:cs typeface="B Yagut" pitchFamily="2" charset="-78"/>
              </a:rPr>
              <a:t> براي تحقق بالاترين سطح قابل وصول از سلامتي دانست</a:t>
            </a:r>
            <a:r>
              <a:rPr lang="en-US" dirty="0" smtClean="0">
                <a:solidFill>
                  <a:schemeClr val="accent1">
                    <a:lumMod val="50000"/>
                  </a:schemeClr>
                </a:solidFill>
                <a:cs typeface="B Yagut" pitchFamily="2" charset="-78"/>
              </a:rPr>
              <a:t>.</a:t>
            </a:r>
          </a:p>
          <a:p>
            <a:endParaRPr lang="fa-IR" dirty="0">
              <a:solidFill>
                <a:schemeClr val="accent1">
                  <a:lumMod val="50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146"/>
    </mc:Choice>
    <mc:Fallback xmlns="">
      <p:transition spd="slow" advTm="66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fa-IR" sz="4000" b="1" dirty="0" smtClean="0">
                <a:solidFill>
                  <a:srgbClr val="FF0000"/>
                </a:solidFill>
                <a:cs typeface="B Yagut" pitchFamily="2" charset="-78"/>
              </a:rPr>
              <a:t>عناصر حقوق سلامت</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251520" y="1268760"/>
            <a:ext cx="8208912" cy="5328592"/>
          </a:xfrm>
        </p:spPr>
        <p:txBody>
          <a:bodyPr/>
          <a:lstStyle/>
          <a:p>
            <a:pPr marL="0" indent="0">
              <a:buNone/>
            </a:pPr>
            <a:r>
              <a:rPr lang="fa-IR" sz="2800" b="1" dirty="0" smtClean="0">
                <a:cs typeface="B Yagut" pitchFamily="2" charset="-78"/>
              </a:rPr>
              <a:t>چهار عنصر ضروري براي حق بر سلامتي كه در تمام اشكال و سطوح آن جريان دارد عبارتند از:</a:t>
            </a:r>
          </a:p>
          <a:p>
            <a:pPr marL="514350" lvl="0" indent="-514350">
              <a:lnSpc>
                <a:spcPct val="150000"/>
              </a:lnSpc>
              <a:buFont typeface="+mj-lt"/>
              <a:buAutoNum type="alphaLcPeriod"/>
            </a:pPr>
            <a:r>
              <a:rPr lang="fa-IR" b="1" dirty="0" smtClean="0">
                <a:solidFill>
                  <a:schemeClr val="accent1">
                    <a:lumMod val="50000"/>
                  </a:schemeClr>
                </a:solidFill>
                <a:cs typeface="B Yagut" pitchFamily="2" charset="-78"/>
              </a:rPr>
              <a:t>در اختيار بودن             (</a:t>
            </a:r>
            <a:r>
              <a:rPr lang="en-US" b="1" dirty="0" smtClean="0">
                <a:solidFill>
                  <a:schemeClr val="accent1">
                    <a:lumMod val="50000"/>
                  </a:schemeClr>
                </a:solidFill>
                <a:cs typeface="B Yagut" pitchFamily="2" charset="-78"/>
              </a:rPr>
              <a:t>availability</a:t>
            </a:r>
            <a:r>
              <a:rPr lang="ar-SA" b="1" dirty="0" smtClean="0">
                <a:solidFill>
                  <a:schemeClr val="accent1">
                    <a:lumMod val="50000"/>
                  </a:schemeClr>
                </a:solidFill>
                <a:cs typeface="B Yagut" pitchFamily="2" charset="-78"/>
              </a:rPr>
              <a:t>)</a:t>
            </a:r>
            <a:endParaRPr lang="en-US" b="1" dirty="0" smtClean="0">
              <a:solidFill>
                <a:schemeClr val="accent1">
                  <a:lumMod val="50000"/>
                </a:schemeClr>
              </a:solidFill>
              <a:cs typeface="B Yagut" pitchFamily="2" charset="-78"/>
            </a:endParaRPr>
          </a:p>
          <a:p>
            <a:pPr marL="514350" lvl="0" indent="-514350">
              <a:lnSpc>
                <a:spcPct val="150000"/>
              </a:lnSpc>
              <a:buFont typeface="+mj-lt"/>
              <a:buAutoNum type="alphaLcPeriod"/>
            </a:pPr>
            <a:r>
              <a:rPr lang="fa-IR" b="1" dirty="0" smtClean="0">
                <a:solidFill>
                  <a:schemeClr val="accent1">
                    <a:lumMod val="50000"/>
                  </a:schemeClr>
                </a:solidFill>
                <a:cs typeface="B Yagut" pitchFamily="2" charset="-78"/>
              </a:rPr>
              <a:t>در دسترس بودن       ( </a:t>
            </a:r>
            <a:r>
              <a:rPr lang="en-US" b="1" dirty="0" smtClean="0">
                <a:solidFill>
                  <a:schemeClr val="accent1">
                    <a:lumMod val="50000"/>
                  </a:schemeClr>
                </a:solidFill>
                <a:cs typeface="B Yagut" pitchFamily="2" charset="-78"/>
              </a:rPr>
              <a:t>accessibility</a:t>
            </a:r>
            <a:r>
              <a:rPr lang="ar-SA" b="1" dirty="0" smtClean="0">
                <a:solidFill>
                  <a:schemeClr val="accent1">
                    <a:lumMod val="50000"/>
                  </a:schemeClr>
                </a:solidFill>
                <a:cs typeface="B Yagut" pitchFamily="2" charset="-78"/>
              </a:rPr>
              <a:t>)</a:t>
            </a:r>
            <a:endParaRPr lang="en-US" b="1" dirty="0" smtClean="0">
              <a:solidFill>
                <a:schemeClr val="accent1">
                  <a:lumMod val="50000"/>
                </a:schemeClr>
              </a:solidFill>
              <a:cs typeface="B Yagut" pitchFamily="2" charset="-78"/>
            </a:endParaRPr>
          </a:p>
          <a:p>
            <a:pPr marL="514350" lvl="0" indent="-514350">
              <a:lnSpc>
                <a:spcPct val="150000"/>
              </a:lnSpc>
              <a:buFont typeface="+mj-lt"/>
              <a:buAutoNum type="alphaLcPeriod"/>
            </a:pPr>
            <a:r>
              <a:rPr lang="fa-IR" b="1" dirty="0" smtClean="0">
                <a:solidFill>
                  <a:schemeClr val="accent1">
                    <a:lumMod val="50000"/>
                  </a:schemeClr>
                </a:solidFill>
                <a:cs typeface="B Yagut" pitchFamily="2" charset="-78"/>
              </a:rPr>
              <a:t>قابل پذيرش بودن    ( </a:t>
            </a:r>
            <a:r>
              <a:rPr lang="en-US" b="1" dirty="0" smtClean="0">
                <a:solidFill>
                  <a:schemeClr val="accent1">
                    <a:lumMod val="50000"/>
                  </a:schemeClr>
                </a:solidFill>
                <a:cs typeface="B Yagut" pitchFamily="2" charset="-78"/>
              </a:rPr>
              <a:t>acceptability</a:t>
            </a:r>
            <a:r>
              <a:rPr lang="ar-SA" b="1" dirty="0" smtClean="0">
                <a:solidFill>
                  <a:schemeClr val="accent1">
                    <a:lumMod val="50000"/>
                  </a:schemeClr>
                </a:solidFill>
                <a:cs typeface="B Yagut" pitchFamily="2" charset="-78"/>
              </a:rPr>
              <a:t>)</a:t>
            </a:r>
            <a:endParaRPr lang="en-US" b="1" dirty="0" smtClean="0">
              <a:solidFill>
                <a:schemeClr val="accent1">
                  <a:lumMod val="50000"/>
                </a:schemeClr>
              </a:solidFill>
              <a:cs typeface="B Yagut" pitchFamily="2" charset="-78"/>
            </a:endParaRPr>
          </a:p>
          <a:p>
            <a:pPr marL="514350" lvl="0" indent="-514350">
              <a:lnSpc>
                <a:spcPct val="150000"/>
              </a:lnSpc>
              <a:buFont typeface="+mj-lt"/>
              <a:buAutoNum type="alphaLcPeriod"/>
            </a:pPr>
            <a:r>
              <a:rPr lang="fa-IR" b="1" dirty="0" smtClean="0">
                <a:solidFill>
                  <a:schemeClr val="accent1">
                    <a:lumMod val="50000"/>
                  </a:schemeClr>
                </a:solidFill>
                <a:cs typeface="B Yagut" pitchFamily="2" charset="-78"/>
              </a:rPr>
              <a:t>كيفيت                                  ( </a:t>
            </a:r>
            <a:r>
              <a:rPr lang="en-US" b="1" dirty="0" smtClean="0">
                <a:solidFill>
                  <a:schemeClr val="accent1">
                    <a:lumMod val="50000"/>
                  </a:schemeClr>
                </a:solidFill>
                <a:cs typeface="B Yagut" pitchFamily="2" charset="-78"/>
              </a:rPr>
              <a:t>quality</a:t>
            </a:r>
            <a:r>
              <a:rPr lang="ar-SA" b="1" dirty="0" smtClean="0">
                <a:solidFill>
                  <a:schemeClr val="accent1">
                    <a:lumMod val="50000"/>
                  </a:schemeClr>
                </a:solidFill>
                <a:cs typeface="B Yagut" pitchFamily="2" charset="-78"/>
              </a:rPr>
              <a:t>)</a:t>
            </a:r>
            <a:endParaRPr lang="en-US" b="1" dirty="0" smtClean="0">
              <a:solidFill>
                <a:schemeClr val="accent1">
                  <a:lumMod val="50000"/>
                </a:schemeClr>
              </a:solidFill>
              <a:cs typeface="B Yagut" pitchFamily="2" charset="-78"/>
            </a:endParaRPr>
          </a:p>
          <a:p>
            <a:endParaRPr lang="fa-I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85"/>
    </mc:Choice>
    <mc:Fallback xmlns="">
      <p:transition spd="slow" advTm="2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b="1" dirty="0" smtClean="0">
                <a:solidFill>
                  <a:srgbClr val="FF0000"/>
                </a:solidFill>
                <a:cs typeface="B Yagut" pitchFamily="2" charset="-78"/>
              </a:rPr>
              <a:t>در اختيار بودن      </a:t>
            </a:r>
            <a:r>
              <a:rPr lang="fa-IR" b="1" dirty="0" smtClean="0">
                <a:solidFill>
                  <a:srgbClr val="FF0000"/>
                </a:solidFill>
                <a:cs typeface="B Yagut" pitchFamily="2" charset="-78"/>
              </a:rPr>
              <a:t>(</a:t>
            </a:r>
            <a:r>
              <a:rPr lang="en-US" b="1" dirty="0" smtClean="0">
                <a:solidFill>
                  <a:srgbClr val="FF0000"/>
                </a:solidFill>
                <a:cs typeface="B Yagut" pitchFamily="2" charset="-78"/>
              </a:rPr>
              <a:t>(availability</a:t>
            </a:r>
            <a:endParaRPr lang="fa-IR" b="1" dirty="0">
              <a:solidFill>
                <a:srgbClr val="FF0000"/>
              </a:solidFill>
            </a:endParaRPr>
          </a:p>
        </p:txBody>
      </p:sp>
      <p:sp>
        <p:nvSpPr>
          <p:cNvPr id="3" name="Content Placeholder 2"/>
          <p:cNvSpPr>
            <a:spLocks noGrp="1"/>
          </p:cNvSpPr>
          <p:nvPr>
            <p:ph idx="1"/>
          </p:nvPr>
        </p:nvSpPr>
        <p:spPr>
          <a:xfrm>
            <a:off x="251520" y="1268760"/>
            <a:ext cx="8435280" cy="5400600"/>
          </a:xfrm>
        </p:spPr>
        <p:txBody>
          <a:bodyPr>
            <a:normAutofit fontScale="92500"/>
          </a:bodyPr>
          <a:lstStyle/>
          <a:p>
            <a:pPr algn="just">
              <a:buFont typeface="Wingdings" panose="05000000000000000000" pitchFamily="2" charset="2"/>
              <a:buChar char="§"/>
            </a:pPr>
            <a:r>
              <a:rPr lang="fa-IR" sz="3000" b="1" dirty="0" smtClean="0">
                <a:solidFill>
                  <a:schemeClr val="accent1">
                    <a:lumMod val="50000"/>
                  </a:schemeClr>
                </a:solidFill>
                <a:cs typeface="B Yagut" pitchFamily="2" charset="-78"/>
              </a:rPr>
              <a:t>در اختيار بودن </a:t>
            </a:r>
            <a:r>
              <a:rPr lang="fa-IR" dirty="0" smtClean="0">
                <a:cs typeface="B Yagut" pitchFamily="2" charset="-78"/>
              </a:rPr>
              <a:t>به اين معناست كه تسهيلات كالاها و خدمات مزبور بايد به مقداروكيفيت كافي در داخل كشور مهيا و آماده باشد.</a:t>
            </a:r>
          </a:p>
          <a:p>
            <a:pPr algn="just">
              <a:buFont typeface="Wingdings" panose="05000000000000000000" pitchFamily="2" charset="2"/>
              <a:buChar char="§"/>
            </a:pPr>
            <a:endParaRPr lang="fa-IR" dirty="0" smtClean="0">
              <a:cs typeface="B Yagut" pitchFamily="2" charset="-78"/>
            </a:endParaRPr>
          </a:p>
          <a:p>
            <a:pPr algn="just">
              <a:buFont typeface="Wingdings" panose="05000000000000000000" pitchFamily="2" charset="2"/>
              <a:buChar char="§"/>
            </a:pPr>
            <a:r>
              <a:rPr lang="fa-IR" sz="3000" dirty="0" smtClean="0">
                <a:cs typeface="B Yagut" pitchFamily="2" charset="-78"/>
              </a:rPr>
              <a:t>البته نوع دقيق اين امكانات برحسب عوامل متعدد از </a:t>
            </a:r>
            <a:r>
              <a:rPr lang="fa-IR" sz="3000" b="1" dirty="0" smtClean="0">
                <a:solidFill>
                  <a:schemeClr val="accent1">
                    <a:lumMod val="50000"/>
                  </a:schemeClr>
                </a:solidFill>
                <a:cs typeface="B Yagut" pitchFamily="2" charset="-78"/>
              </a:rPr>
              <a:t>جمله توسعه اقتصادي دولت ها</a:t>
            </a:r>
            <a:r>
              <a:rPr lang="fa-IR" sz="3000" dirty="0" smtClean="0">
                <a:cs typeface="B Yagut" pitchFamily="2" charset="-78"/>
              </a:rPr>
              <a:t> تفاوت خواهد داشت</a:t>
            </a:r>
            <a:r>
              <a:rPr lang="en-US" sz="3000" dirty="0" smtClean="0">
                <a:cs typeface="B Yagut" pitchFamily="2" charset="-78"/>
              </a:rPr>
              <a:t>.</a:t>
            </a:r>
            <a:endParaRPr lang="fa-IR" sz="3000" dirty="0" smtClean="0">
              <a:cs typeface="B Yagut" pitchFamily="2" charset="-78"/>
            </a:endParaRPr>
          </a:p>
          <a:p>
            <a:pPr algn="just">
              <a:buFont typeface="Wingdings" panose="05000000000000000000" pitchFamily="2" charset="2"/>
              <a:buChar char="§"/>
            </a:pPr>
            <a:endParaRPr lang="en-US" dirty="0" smtClean="0">
              <a:cs typeface="B Yagut" pitchFamily="2" charset="-78"/>
            </a:endParaRPr>
          </a:p>
          <a:p>
            <a:pPr algn="just">
              <a:buFont typeface="Wingdings" panose="05000000000000000000" pitchFamily="2" charset="2"/>
              <a:buChar char="§"/>
            </a:pPr>
            <a:r>
              <a:rPr lang="fa-IR" sz="3000" dirty="0" smtClean="0">
                <a:cs typeface="B Yagut" pitchFamily="2" charset="-78"/>
              </a:rPr>
              <a:t>اين امكانات بايد شامل </a:t>
            </a:r>
            <a:r>
              <a:rPr lang="fa-IR" sz="3000" b="1" dirty="0" smtClean="0">
                <a:cs typeface="B Yagut" pitchFamily="2" charset="-78"/>
              </a:rPr>
              <a:t>عوامل اصلي مؤثر در سلامتي نظير آب آشاميدني سالم و مطمئن، تسهيلات كافي نظافت، بيمارستانها، كلينيك ها و ساير اماكن مربوط به سلامتي، پرسنل آموزش ديده پزشكي و حرفه اي</a:t>
            </a:r>
            <a:r>
              <a:rPr lang="fa-IR" sz="3000" dirty="0" smtClean="0">
                <a:cs typeface="B Yagut" pitchFamily="2" charset="-78"/>
              </a:rPr>
              <a:t> كه درآمد رقابتي داخلي دارند، گردد</a:t>
            </a:r>
            <a:r>
              <a:rPr lang="en-US" sz="3000" dirty="0" smtClean="0">
                <a:cs typeface="B Yagut" pitchFamily="2" charset="-78"/>
              </a:rPr>
              <a:t>.</a:t>
            </a:r>
          </a:p>
          <a:p>
            <a:endParaRPr lang="fa-IR"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017"/>
    </mc:Choice>
    <mc:Fallback xmlns="">
      <p:transition spd="slow" advTm="62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fa-IR" b="1" dirty="0" smtClean="0">
                <a:solidFill>
                  <a:srgbClr val="FF0000"/>
                </a:solidFill>
              </a:rPr>
              <a:t/>
            </a:r>
            <a:br>
              <a:rPr lang="fa-IR" b="1" dirty="0" smtClean="0">
                <a:solidFill>
                  <a:srgbClr val="FF0000"/>
                </a:solidFill>
              </a:rPr>
            </a:br>
            <a:r>
              <a:rPr lang="fa-IR" b="1" dirty="0" smtClean="0">
                <a:solidFill>
                  <a:srgbClr val="FF0000"/>
                </a:solidFill>
                <a:cs typeface="B Yagut" pitchFamily="2" charset="-78"/>
              </a:rPr>
              <a:t>در دسترس بودن   ( </a:t>
            </a:r>
            <a:r>
              <a:rPr lang="en-US" b="1" dirty="0" smtClean="0">
                <a:solidFill>
                  <a:srgbClr val="FF0000"/>
                </a:solidFill>
                <a:cs typeface="B Yagut" pitchFamily="2" charset="-78"/>
              </a:rPr>
              <a:t>accessibility</a:t>
            </a:r>
            <a:r>
              <a:rPr lang="ar-SA" b="1" dirty="0" smtClean="0">
                <a:solidFill>
                  <a:srgbClr val="FF0000"/>
                </a:solidFill>
                <a:cs typeface="B Yagut" pitchFamily="2" charset="-78"/>
              </a:rPr>
              <a:t>)</a:t>
            </a:r>
            <a:r>
              <a:rPr lang="en-US" dirty="0" smtClean="0"/>
              <a:t/>
            </a:r>
            <a:br>
              <a:rPr lang="en-US" dirty="0" smtClean="0"/>
            </a:br>
            <a:endParaRPr lang="fa-IR" dirty="0"/>
          </a:p>
        </p:txBody>
      </p:sp>
      <p:sp>
        <p:nvSpPr>
          <p:cNvPr id="3" name="Content Placeholder 2"/>
          <p:cNvSpPr>
            <a:spLocks noGrp="1"/>
          </p:cNvSpPr>
          <p:nvPr>
            <p:ph idx="1"/>
          </p:nvPr>
        </p:nvSpPr>
        <p:spPr>
          <a:xfrm>
            <a:off x="457200" y="1428736"/>
            <a:ext cx="8229600" cy="5240624"/>
          </a:xfrm>
        </p:spPr>
        <p:txBody>
          <a:bodyPr>
            <a:normAutofit fontScale="92500" lnSpcReduction="10000"/>
          </a:bodyPr>
          <a:lstStyle/>
          <a:p>
            <a:pPr algn="just">
              <a:buFont typeface="Wingdings" panose="05000000000000000000" pitchFamily="2" charset="2"/>
              <a:buChar char="§"/>
            </a:pPr>
            <a:r>
              <a:rPr lang="fa-IR" b="1" dirty="0" smtClean="0">
                <a:solidFill>
                  <a:schemeClr val="accent1">
                    <a:lumMod val="50000"/>
                  </a:schemeClr>
                </a:solidFill>
                <a:cs typeface="B Yagut" pitchFamily="2" charset="-78"/>
              </a:rPr>
              <a:t>قابل دسترس بودن </a:t>
            </a:r>
            <a:r>
              <a:rPr lang="fa-IR" dirty="0" smtClean="0">
                <a:cs typeface="B Yagut" pitchFamily="2" charset="-78"/>
              </a:rPr>
              <a:t>به اين معنا مي باشد كه تسهيلات كالاها و خدمات مربوط به سلامتي بايد در دسترس همگان به ويژه آسيب پذيرترين يا به حاشيه رانده شده ترين بخش هاي جمعيت، بدون هيچ تبعيضي مبتني بر دلايل نژادي و غيره قرار گيرد.</a:t>
            </a:r>
            <a:endParaRPr lang="en-US" dirty="0" smtClean="0">
              <a:cs typeface="B Yagut" pitchFamily="2" charset="-78"/>
            </a:endParaRPr>
          </a:p>
          <a:p>
            <a:pPr marL="0" indent="0" algn="just">
              <a:buNone/>
            </a:pPr>
            <a:r>
              <a:rPr lang="fa-IR" b="1" dirty="0" smtClean="0">
                <a:solidFill>
                  <a:schemeClr val="accent1">
                    <a:lumMod val="50000"/>
                  </a:schemeClr>
                </a:solidFill>
                <a:cs typeface="B Yagut" pitchFamily="2" charset="-78"/>
              </a:rPr>
              <a:t>در دسترس بودن، چهار بعد دارد</a:t>
            </a:r>
            <a:r>
              <a:rPr lang="en-US" b="1" dirty="0" smtClean="0">
                <a:solidFill>
                  <a:schemeClr val="accent1">
                    <a:lumMod val="50000"/>
                  </a:schemeClr>
                </a:solidFill>
                <a:cs typeface="B Yagut" pitchFamily="2" charset="-78"/>
              </a:rPr>
              <a:t>: </a:t>
            </a:r>
          </a:p>
          <a:p>
            <a:pPr marL="514350" lvl="0" indent="-514350" algn="just">
              <a:buFont typeface="+mj-lt"/>
              <a:buAutoNum type="arabicPeriod"/>
            </a:pPr>
            <a:r>
              <a:rPr lang="fa-IR" dirty="0" smtClean="0">
                <a:cs typeface="B Yagut" pitchFamily="2" charset="-78"/>
              </a:rPr>
              <a:t>عدم تبعيض</a:t>
            </a:r>
            <a:endParaRPr lang="en-US" dirty="0" smtClean="0">
              <a:cs typeface="B Yagut" pitchFamily="2" charset="-78"/>
            </a:endParaRPr>
          </a:p>
          <a:p>
            <a:pPr marL="514350" lvl="0" indent="-514350" algn="just">
              <a:buFont typeface="+mj-lt"/>
              <a:buAutoNum type="arabicPeriod"/>
            </a:pPr>
            <a:r>
              <a:rPr lang="fa-IR" dirty="0" smtClean="0">
                <a:cs typeface="B Yagut" pitchFamily="2" charset="-78"/>
              </a:rPr>
              <a:t>قابل دسترس بودن فيزيكي</a:t>
            </a:r>
            <a:endParaRPr lang="en-US" dirty="0" smtClean="0">
              <a:cs typeface="B Yagut" pitchFamily="2" charset="-78"/>
            </a:endParaRPr>
          </a:p>
          <a:p>
            <a:pPr marL="514350" lvl="0" indent="-514350" algn="just">
              <a:buFont typeface="+mj-lt"/>
              <a:buAutoNum type="arabicPeriod"/>
            </a:pPr>
            <a:r>
              <a:rPr lang="fa-IR" dirty="0" smtClean="0">
                <a:cs typeface="B Yagut" pitchFamily="2" charset="-78"/>
              </a:rPr>
              <a:t>قابل دسترس بودن اقتصادي ( </a:t>
            </a:r>
            <a:r>
              <a:rPr lang="fa-IR" sz="2600" dirty="0" smtClean="0">
                <a:cs typeface="B Yagut" pitchFamily="2" charset="-78"/>
              </a:rPr>
              <a:t>كه مردم بتوانند از عهده پرداخت هزينه هاي آنها برآيند)</a:t>
            </a:r>
            <a:endParaRPr lang="en-US" dirty="0" smtClean="0">
              <a:cs typeface="B Yagut" pitchFamily="2" charset="-78"/>
            </a:endParaRPr>
          </a:p>
          <a:p>
            <a:pPr marL="514350" lvl="0" indent="-514350" algn="just">
              <a:buFont typeface="+mj-lt"/>
              <a:buAutoNum type="arabicPeriod"/>
            </a:pPr>
            <a:r>
              <a:rPr lang="fa-IR" dirty="0" smtClean="0">
                <a:cs typeface="B Yagut" pitchFamily="2" charset="-78"/>
              </a:rPr>
              <a:t>قابل دسترس بودن اطلاعات مربوط به سلامتي .</a:t>
            </a:r>
            <a:endParaRPr lang="en-US" dirty="0" smtClean="0">
              <a:cs typeface="B Yagut" pitchFamily="2" charset="-78"/>
            </a:endParaRPr>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996"/>
    </mc:Choice>
    <mc:Fallback xmlns="">
      <p:transition spd="slow" advTm="55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fa-IR" dirty="0" smtClean="0"/>
              <a:t/>
            </a:r>
            <a:br>
              <a:rPr lang="fa-IR" dirty="0" smtClean="0"/>
            </a:br>
            <a:r>
              <a:rPr lang="fa-IR" b="1" dirty="0" smtClean="0">
                <a:solidFill>
                  <a:srgbClr val="FF0000"/>
                </a:solidFill>
                <a:cs typeface="B Yagut" pitchFamily="2" charset="-78"/>
              </a:rPr>
              <a:t>قابل پذيرش بودن   ( </a:t>
            </a:r>
            <a:r>
              <a:rPr lang="en-US" b="1" dirty="0" smtClean="0">
                <a:solidFill>
                  <a:srgbClr val="FF0000"/>
                </a:solidFill>
                <a:cs typeface="B Yagut" pitchFamily="2" charset="-78"/>
              </a:rPr>
              <a:t>acceptability</a:t>
            </a:r>
            <a:r>
              <a:rPr lang="ar-SA" b="1" dirty="0" smtClean="0">
                <a:solidFill>
                  <a:srgbClr val="FF0000"/>
                </a:solidFill>
                <a:cs typeface="B Yagut" pitchFamily="2" charset="-78"/>
              </a:rPr>
              <a:t>)</a:t>
            </a:r>
            <a:r>
              <a:rPr lang="en-US" dirty="0" smtClean="0"/>
              <a:t/>
            </a:r>
            <a:br>
              <a:rPr lang="en-US" dirty="0" smtClean="0"/>
            </a:br>
            <a:endParaRPr lang="fa-IR" dirty="0"/>
          </a:p>
        </p:txBody>
      </p:sp>
      <p:sp>
        <p:nvSpPr>
          <p:cNvPr id="3" name="Content Placeholder 2"/>
          <p:cNvSpPr>
            <a:spLocks noGrp="1"/>
          </p:cNvSpPr>
          <p:nvPr>
            <p:ph idx="1"/>
          </p:nvPr>
        </p:nvSpPr>
        <p:spPr/>
        <p:txBody>
          <a:bodyPr/>
          <a:lstStyle/>
          <a:p>
            <a:pPr algn="just">
              <a:lnSpc>
                <a:spcPct val="150000"/>
              </a:lnSpc>
              <a:buFont typeface="Wingdings" panose="05000000000000000000" pitchFamily="2" charset="2"/>
              <a:buChar char="§"/>
            </a:pPr>
            <a:r>
              <a:rPr lang="fa-IR" b="1" dirty="0" smtClean="0">
                <a:solidFill>
                  <a:schemeClr val="accent1">
                    <a:lumMod val="50000"/>
                  </a:schemeClr>
                </a:solidFill>
                <a:cs typeface="B Yagut" pitchFamily="2" charset="-78"/>
              </a:rPr>
              <a:t>قابل پذيرش بودن </a:t>
            </a:r>
            <a:r>
              <a:rPr lang="fa-IR" dirty="0" smtClean="0">
                <a:cs typeface="B Yagut" pitchFamily="2" charset="-78"/>
              </a:rPr>
              <a:t>هم به معناي آن است كه تمام تسهيلات، كالا و خدمات سلامتي بايد با </a:t>
            </a:r>
            <a:r>
              <a:rPr lang="fa-IR" b="1" dirty="0" smtClean="0">
                <a:cs typeface="B Yagut" pitchFamily="2" charset="-78"/>
              </a:rPr>
              <a:t>مراعات اخلاق پزشكي و درنظر گرفتن فرهنگ افراد، اقليت ها، ملت ها و جوامع و ملاحظه مقتضيات جنسي و چرخه حيات و البته با احترام به اصول رازداري </a:t>
            </a:r>
            <a:r>
              <a:rPr lang="fa-IR" dirty="0" smtClean="0">
                <a:cs typeface="B Yagut" pitchFamily="2" charset="-78"/>
              </a:rPr>
              <a:t>در اختيار نهاده شود.</a:t>
            </a:r>
            <a:endParaRPr lang="en-US" dirty="0" smtClean="0">
              <a:cs typeface="B Yagut" pitchFamily="2" charset="-78"/>
            </a:endParaRPr>
          </a:p>
          <a:p>
            <a:endParaRPr lang="fa-IR"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48"/>
    </mc:Choice>
    <mc:Fallback xmlns="">
      <p:transition spd="slow" advTm="3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548680"/>
            <a:ext cx="8712968" cy="6192688"/>
          </a:xfrm>
        </p:spPr>
      </p:pic>
    </p:spTree>
    <p:extLst>
      <p:ext uri="{BB962C8B-B14F-4D97-AF65-F5344CB8AC3E}">
        <p14:creationId xmlns:p14="http://schemas.microsoft.com/office/powerpoint/2010/main" val="28036215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pPr lvl="0"/>
            <a:r>
              <a:rPr lang="fa-IR" dirty="0" smtClean="0"/>
              <a:t/>
            </a:r>
            <a:br>
              <a:rPr lang="fa-IR" dirty="0" smtClean="0"/>
            </a:br>
            <a:r>
              <a:rPr lang="fa-IR" b="1" dirty="0" smtClean="0">
                <a:solidFill>
                  <a:srgbClr val="FF0000"/>
                </a:solidFill>
                <a:cs typeface="B Yagut" pitchFamily="2" charset="-78"/>
              </a:rPr>
              <a:t>كيفيت   ( </a:t>
            </a:r>
            <a:r>
              <a:rPr lang="en-US" b="1" dirty="0" smtClean="0">
                <a:solidFill>
                  <a:srgbClr val="FF0000"/>
                </a:solidFill>
                <a:cs typeface="B Yagut" pitchFamily="2" charset="-78"/>
              </a:rPr>
              <a:t>quality</a:t>
            </a:r>
            <a:r>
              <a:rPr lang="ar-SA" b="1" dirty="0" smtClean="0">
                <a:solidFill>
                  <a:srgbClr val="FF0000"/>
                </a:solidFill>
                <a:cs typeface="B Yagut" pitchFamily="2" charset="-78"/>
              </a:rPr>
              <a:t>)</a:t>
            </a:r>
            <a:r>
              <a:rPr lang="en-US" dirty="0" smtClean="0"/>
              <a:t/>
            </a:r>
            <a:br>
              <a:rPr lang="en-US" dirty="0" smtClean="0"/>
            </a:br>
            <a:endParaRPr lang="fa-IR" dirty="0"/>
          </a:p>
        </p:txBody>
      </p:sp>
      <p:sp>
        <p:nvSpPr>
          <p:cNvPr id="3" name="Content Placeholder 2"/>
          <p:cNvSpPr>
            <a:spLocks noGrp="1"/>
          </p:cNvSpPr>
          <p:nvPr>
            <p:ph idx="1"/>
          </p:nvPr>
        </p:nvSpPr>
        <p:spPr>
          <a:xfrm>
            <a:off x="457200" y="1417638"/>
            <a:ext cx="8229600" cy="4708525"/>
          </a:xfrm>
        </p:spPr>
        <p:txBody>
          <a:bodyPr>
            <a:normAutofit/>
          </a:bodyPr>
          <a:lstStyle/>
          <a:p>
            <a:pPr algn="just">
              <a:buFont typeface="Wingdings" panose="05000000000000000000" pitchFamily="2" charset="2"/>
              <a:buChar char="§"/>
            </a:pPr>
            <a:r>
              <a:rPr lang="fa-IR" sz="2800" b="1" dirty="0" smtClean="0">
                <a:solidFill>
                  <a:schemeClr val="accent1">
                    <a:lumMod val="50000"/>
                  </a:schemeClr>
                </a:solidFill>
                <a:cs typeface="B Yagut" pitchFamily="2" charset="-78"/>
              </a:rPr>
              <a:t>كيفيت</a:t>
            </a:r>
            <a:r>
              <a:rPr lang="fa-IR" sz="2800" dirty="0" smtClean="0">
                <a:cs typeface="B Yagut" pitchFamily="2" charset="-78"/>
              </a:rPr>
              <a:t> امكانات هم بسيار با اهميت است. طيف متنوع امكانات بايد از </a:t>
            </a:r>
            <a:r>
              <a:rPr lang="fa-IR" sz="2800" b="1" dirty="0" smtClean="0">
                <a:cs typeface="B Yagut" pitchFamily="2" charset="-78"/>
              </a:rPr>
              <a:t>نظر علمي و پزشكي نيز مناسب و داراي كيفيت خوبي </a:t>
            </a:r>
            <a:r>
              <a:rPr lang="fa-IR" sz="2800" dirty="0" smtClean="0">
                <a:cs typeface="B Yagut" pitchFamily="2" charset="-78"/>
              </a:rPr>
              <a:t>باشد</a:t>
            </a:r>
            <a:r>
              <a:rPr lang="en-US" sz="2800" dirty="0" smtClean="0">
                <a:cs typeface="B Yagut" pitchFamily="2" charset="-78"/>
              </a:rPr>
              <a:t>. </a:t>
            </a:r>
            <a:endParaRPr lang="fa-IR" sz="2800" dirty="0" smtClean="0">
              <a:cs typeface="B Yagut" pitchFamily="2" charset="-78"/>
            </a:endParaRPr>
          </a:p>
          <a:p>
            <a:pPr algn="just">
              <a:buFont typeface="Wingdings" panose="05000000000000000000" pitchFamily="2" charset="2"/>
              <a:buChar char="§"/>
            </a:pPr>
            <a:r>
              <a:rPr lang="fa-IR" sz="2800" dirty="0" smtClean="0">
                <a:cs typeface="B Yagut" pitchFamily="2" charset="-78"/>
              </a:rPr>
              <a:t>اين امر از جمله مستلزم پرسنل كارآزموده پزشكي، داروهاي تأييد شده علمي و داراي تاريخ مصرف معتبر است</a:t>
            </a:r>
            <a:r>
              <a:rPr lang="en-US" sz="2800" dirty="0" smtClean="0">
                <a:cs typeface="B Yagut" pitchFamily="2" charset="-78"/>
              </a:rPr>
              <a:t> .</a:t>
            </a:r>
            <a:r>
              <a:rPr lang="fa-IR" sz="2800" dirty="0" smtClean="0">
                <a:cs typeface="B Yagut" pitchFamily="2" charset="-78"/>
              </a:rPr>
              <a:t>همچنين تجهيزات بيمارستاني، آب آشاميدني سالم و نظافت و غيره نيز بايد كيفيتي مورد تأييد داشته باشند</a:t>
            </a:r>
            <a:r>
              <a:rPr lang="fa-IR" dirty="0" smtClean="0">
                <a:cs typeface="B Yagut" pitchFamily="2" charset="-78"/>
              </a:rPr>
              <a:t>.</a:t>
            </a:r>
            <a:endParaRPr lang="fa-IR" dirty="0">
              <a:cs typeface="B Yagut" pitchFamily="2" charset="-78"/>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293096"/>
            <a:ext cx="3456384" cy="216024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52"/>
    </mc:Choice>
    <mc:Fallback xmlns="">
      <p:transition spd="slow" advTm="3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fa-IR" sz="4000" b="1" dirty="0" smtClean="0">
                <a:solidFill>
                  <a:srgbClr val="FF0000"/>
                </a:solidFill>
                <a:cs typeface="B Yagut" pitchFamily="2" charset="-78"/>
              </a:rPr>
              <a:t>اهداف آموزشی</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124744"/>
            <a:ext cx="8229600" cy="5001419"/>
          </a:xfrm>
        </p:spPr>
        <p:txBody>
          <a:bodyPr>
            <a:normAutofit fontScale="92500" lnSpcReduction="10000"/>
          </a:bodyPr>
          <a:lstStyle/>
          <a:p>
            <a:pPr marL="0" indent="0">
              <a:lnSpc>
                <a:spcPct val="150000"/>
              </a:lnSpc>
              <a:buNone/>
            </a:pPr>
            <a:r>
              <a:rPr lang="fa-IR" b="1" dirty="0" smtClean="0">
                <a:solidFill>
                  <a:schemeClr val="accent1">
                    <a:lumMod val="75000"/>
                  </a:schemeClr>
                </a:solidFill>
                <a:cs typeface="B Yagut" pitchFamily="2" charset="-78"/>
              </a:rPr>
              <a:t>انتظارمیرود فراگیر پس از مطالعه این درس بتواند:</a:t>
            </a:r>
          </a:p>
          <a:p>
            <a:pPr marL="0" indent="0">
              <a:lnSpc>
                <a:spcPct val="150000"/>
              </a:lnSpc>
              <a:buNone/>
            </a:pPr>
            <a:r>
              <a:rPr lang="fa-IR" sz="3000" b="1" dirty="0" smtClean="0">
                <a:cs typeface="B Yagut" pitchFamily="2" charset="-78"/>
              </a:rPr>
              <a:t>1- تعریف حق بر سلامتی را بیان کند. </a:t>
            </a:r>
          </a:p>
          <a:p>
            <a:pPr marL="0" indent="0">
              <a:lnSpc>
                <a:spcPct val="150000"/>
              </a:lnSpc>
              <a:buNone/>
            </a:pPr>
            <a:r>
              <a:rPr lang="fa-IR" sz="3000" b="1" dirty="0" smtClean="0">
                <a:cs typeface="B Yagut" pitchFamily="2" charset="-78"/>
              </a:rPr>
              <a:t>2- مفهوم و دامنه حقوق سلامت را توضیح دهد. </a:t>
            </a:r>
          </a:p>
          <a:p>
            <a:pPr marL="0" indent="0">
              <a:lnSpc>
                <a:spcPct val="150000"/>
              </a:lnSpc>
              <a:buNone/>
            </a:pPr>
            <a:r>
              <a:rPr lang="fa-IR" sz="3000" b="1" dirty="0" smtClean="0">
                <a:cs typeface="B Yagut" pitchFamily="2" charset="-78"/>
              </a:rPr>
              <a:t>3- عواملی که باعث دشواری ارائه تعریف جامعی از حق بر سلامتی می گردند، را توضیح دهد. </a:t>
            </a:r>
          </a:p>
          <a:p>
            <a:pPr marL="0" indent="0">
              <a:lnSpc>
                <a:spcPct val="150000"/>
              </a:lnSpc>
              <a:buNone/>
            </a:pPr>
            <a:r>
              <a:rPr lang="fa-IR" sz="3000" b="1" dirty="0" smtClean="0">
                <a:cs typeface="B Yagut" pitchFamily="2" charset="-78"/>
              </a:rPr>
              <a:t>4- حق های بشری را نام ببرد. </a:t>
            </a:r>
          </a:p>
          <a:p>
            <a:pPr marL="0" indent="0">
              <a:lnSpc>
                <a:spcPct val="150000"/>
              </a:lnSpc>
              <a:buNone/>
            </a:pPr>
            <a:r>
              <a:rPr lang="fa-IR" sz="3000" b="1" dirty="0" smtClean="0">
                <a:cs typeface="B Yagut" pitchFamily="2" charset="-78"/>
              </a:rPr>
              <a:t>5- چهار عنصر ضروری برای حقوق سلامت را بیان کند. </a:t>
            </a:r>
            <a:endParaRPr lang="fa-IR" sz="3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75"/>
    </mc:Choice>
    <mc:Fallback xmlns="">
      <p:transition spd="slow" advTm="2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96974"/>
          </a:xfrm>
        </p:spPr>
        <p:txBody>
          <a:bodyPr>
            <a:normAutofit fontScale="90000"/>
          </a:bodyPr>
          <a:lstStyle/>
          <a:p>
            <a:r>
              <a:rPr lang="fa-IR" dirty="0" smtClean="0"/>
              <a:t/>
            </a:r>
            <a:br>
              <a:rPr lang="fa-IR" dirty="0" smtClean="0"/>
            </a:br>
            <a:r>
              <a:rPr lang="fa-IR" b="1" dirty="0" smtClean="0">
                <a:solidFill>
                  <a:srgbClr val="FF0000"/>
                </a:solidFill>
                <a:cs typeface="B Yagut" pitchFamily="2" charset="-78"/>
              </a:rPr>
              <a:t>سازمان بهداشت جهاني و راهبرد جهاني سلامتي براي همه</a:t>
            </a:r>
            <a:r>
              <a:rPr lang="en-US" dirty="0" smtClean="0"/>
              <a:t/>
            </a:r>
            <a:br>
              <a:rPr lang="en-US" dirty="0" smtClean="0"/>
            </a:br>
            <a:endParaRPr lang="fa-IR" dirty="0"/>
          </a:p>
        </p:txBody>
      </p:sp>
      <p:sp>
        <p:nvSpPr>
          <p:cNvPr id="3" name="Content Placeholder 2"/>
          <p:cNvSpPr>
            <a:spLocks noGrp="1"/>
          </p:cNvSpPr>
          <p:nvPr>
            <p:ph idx="1"/>
          </p:nvPr>
        </p:nvSpPr>
        <p:spPr>
          <a:xfrm>
            <a:off x="323528" y="1600200"/>
            <a:ext cx="8363272" cy="4525963"/>
          </a:xfrm>
        </p:spPr>
        <p:txBody>
          <a:bodyPr>
            <a:normAutofit/>
          </a:bodyPr>
          <a:lstStyle/>
          <a:p>
            <a:pPr algn="just">
              <a:buFont typeface="Wingdings" panose="05000000000000000000" pitchFamily="2" charset="2"/>
              <a:buChar char="§"/>
            </a:pPr>
            <a:r>
              <a:rPr lang="fa-IR" sz="3000" b="1" dirty="0" smtClean="0">
                <a:solidFill>
                  <a:schemeClr val="accent1">
                    <a:lumMod val="50000"/>
                  </a:schemeClr>
                </a:solidFill>
                <a:cs typeface="B Yagut" pitchFamily="2" charset="-78"/>
              </a:rPr>
              <a:t>سازمان بهداشت جهاني </a:t>
            </a:r>
            <a:r>
              <a:rPr lang="fa-IR" sz="3000" dirty="0" smtClean="0">
                <a:cs typeface="B Yagut" pitchFamily="2" charset="-78"/>
              </a:rPr>
              <a:t>كه در سال</a:t>
            </a:r>
            <a:r>
              <a:rPr lang="en-US" sz="3000" dirty="0" smtClean="0">
                <a:cs typeface="B Yagut" pitchFamily="2" charset="-78"/>
              </a:rPr>
              <a:t> </a:t>
            </a:r>
            <a:r>
              <a:rPr lang="en-US" sz="2800" dirty="0" smtClean="0">
                <a:cs typeface="B Yagut" pitchFamily="2" charset="-78"/>
              </a:rPr>
              <a:t>1948</a:t>
            </a:r>
            <a:r>
              <a:rPr lang="en-US" sz="3000" dirty="0" smtClean="0">
                <a:cs typeface="B Yagut" pitchFamily="2" charset="-78"/>
              </a:rPr>
              <a:t> </a:t>
            </a:r>
            <a:r>
              <a:rPr lang="fa-IR" sz="3000" dirty="0" smtClean="0">
                <a:cs typeface="B Yagut" pitchFamily="2" charset="-78"/>
              </a:rPr>
              <a:t>به عنوان اولين آژانس تخصصي ملل متحد تأسيس گرديد، نقشي كليدي در تهيه و پيش نويس مقررات مربوط به حق سلامتي داشته است.</a:t>
            </a:r>
          </a:p>
          <a:p>
            <a:pPr marL="0" indent="0" algn="just">
              <a:buNone/>
            </a:pPr>
            <a:endParaRPr lang="fa-IR" sz="2800" dirty="0" smtClean="0">
              <a:cs typeface="B Yagut" pitchFamily="2" charset="-78"/>
            </a:endParaRPr>
          </a:p>
          <a:p>
            <a:pPr algn="justLow">
              <a:buFont typeface="Wingdings" panose="05000000000000000000" pitchFamily="2" charset="2"/>
              <a:buChar char="§"/>
            </a:pPr>
            <a:r>
              <a:rPr lang="en-US" sz="3000" dirty="0" smtClean="0">
                <a:cs typeface="B Yagut" pitchFamily="2" charset="-78"/>
              </a:rPr>
              <a:t> </a:t>
            </a:r>
            <a:r>
              <a:rPr lang="fa-IR" sz="3000" dirty="0" smtClean="0">
                <a:cs typeface="B Yagut" pitchFamily="2" charset="-78"/>
              </a:rPr>
              <a:t>با اين كه </a:t>
            </a:r>
            <a:r>
              <a:rPr lang="fa-IR" sz="3000" b="1" dirty="0">
                <a:solidFill>
                  <a:schemeClr val="accent1">
                    <a:lumMod val="50000"/>
                  </a:schemeClr>
                </a:solidFill>
                <a:cs typeface="B Yagut" pitchFamily="2" charset="-78"/>
              </a:rPr>
              <a:t>سازمان بهداشت جهاني </a:t>
            </a:r>
            <a:r>
              <a:rPr lang="fa-IR" sz="3000" dirty="0" smtClean="0">
                <a:cs typeface="B Yagut" pitchFamily="2" charset="-78"/>
              </a:rPr>
              <a:t>در زمره نهادهاي حقوق بشري محسوب نمي شود، اما فعاليت ها وبيانيه هاي آن در استخراج عناصر سازنده حق بر سلامتي بسيار مؤثر مي باشد</a:t>
            </a:r>
            <a:r>
              <a:rPr lang="en-US" sz="3000" dirty="0" smtClean="0">
                <a:cs typeface="B Yagut" pitchFamily="2" charset="-78"/>
              </a:rPr>
              <a:t>.</a:t>
            </a:r>
            <a:endParaRPr lang="fa-IR" sz="30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872"/>
    </mc:Choice>
    <mc:Fallback xmlns="">
      <p:transition spd="slow" advTm="4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fontScale="90000"/>
          </a:bodyPr>
          <a:lstStyle/>
          <a:p>
            <a:r>
              <a:rPr lang="fa-IR" b="1" dirty="0" smtClean="0">
                <a:solidFill>
                  <a:srgbClr val="FF0000"/>
                </a:solidFill>
                <a:cs typeface="B Yagut" pitchFamily="2" charset="-78"/>
              </a:rPr>
              <a:t>سازمان بهداشت جهاني و راهبرد جهاني سلامتي براي همه</a:t>
            </a:r>
            <a:endParaRPr lang="fa-IR" dirty="0">
              <a:solidFill>
                <a:srgbClr val="FF0000"/>
              </a:solidFill>
            </a:endParaRPr>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
            </a:pPr>
            <a:r>
              <a:rPr lang="fa-IR" sz="2800" dirty="0" smtClean="0">
                <a:cs typeface="B Yagut" pitchFamily="2" charset="-78"/>
              </a:rPr>
              <a:t>در مقدمه اساسنامه اين سازمان بهره مندي از بالاترين استاندارد قابل حصول سلامتي، يكي از حق هاي بنيادي هر انساني شناخته شده است.</a:t>
            </a:r>
            <a:endParaRPr lang="en-US" sz="2800" dirty="0" smtClean="0">
              <a:cs typeface="B Yagut" pitchFamily="2" charset="-78"/>
            </a:endParaRPr>
          </a:p>
          <a:p>
            <a:pPr algn="just">
              <a:buFont typeface="Wingdings" panose="05000000000000000000" pitchFamily="2" charset="2"/>
              <a:buChar char="§"/>
            </a:pPr>
            <a:r>
              <a:rPr lang="en-US" sz="2800" dirty="0" smtClean="0">
                <a:cs typeface="B Yagut" pitchFamily="2" charset="-78"/>
              </a:rPr>
              <a:t> </a:t>
            </a:r>
            <a:r>
              <a:rPr lang="fa-IR" sz="2800" dirty="0" smtClean="0">
                <a:cs typeface="B Yagut" pitchFamily="2" charset="-78"/>
              </a:rPr>
              <a:t>نقطه تمركز اين راهبرد، مراقبت اوليه سلامتي است كه به دستيابي همه ملت ها به بالاترين سطح ممكن از سلامتي متناسب با منابع در اختيار يك كشور، تعريف شده است.</a:t>
            </a:r>
          </a:p>
          <a:p>
            <a:pPr algn="just">
              <a:buFont typeface="Wingdings" panose="05000000000000000000" pitchFamily="2" charset="2"/>
              <a:buChar char="§"/>
            </a:pPr>
            <a:endParaRPr lang="fa-IR" sz="2800" dirty="0" smtClean="0">
              <a:cs typeface="B Yagut" pitchFamily="2" charset="-78"/>
            </a:endParaRPr>
          </a:p>
          <a:p>
            <a:pPr algn="just">
              <a:buFont typeface="Wingdings" panose="05000000000000000000" pitchFamily="2" charset="2"/>
              <a:buChar char="§"/>
            </a:pPr>
            <a:r>
              <a:rPr lang="fa-IR" sz="2800" dirty="0" smtClean="0">
                <a:cs typeface="B Yagut" pitchFamily="2" charset="-78"/>
              </a:rPr>
              <a:t> برنامه مراقبت اوليه سلامتي، شامل موارد ذيل میشود(که به مرور برنامه های دیگری نیز به آن اضافه شده است) </a:t>
            </a:r>
            <a:r>
              <a:rPr lang="fa-IR" dirty="0" smtClean="0">
                <a:cs typeface="B Yagut" pitchFamily="2" charset="-78"/>
              </a:rPr>
              <a:t>:</a:t>
            </a:r>
            <a:endParaRPr lang="fa-IR"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380"/>
    </mc:Choice>
    <mc:Fallback xmlns="">
      <p:transition spd="slow" advTm="2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fontScale="90000"/>
          </a:bodyPr>
          <a:lstStyle/>
          <a:p>
            <a:r>
              <a:rPr lang="fa-IR" b="1" dirty="0" smtClean="0">
                <a:solidFill>
                  <a:srgbClr val="FF0000"/>
                </a:solidFill>
                <a:cs typeface="B Yagut" pitchFamily="2" charset="-78"/>
              </a:rPr>
              <a:t>سازمان بهداشت جهاني و راهبرد جهاني سلامتي براي همه</a:t>
            </a:r>
            <a:endParaRPr lang="fa-IR"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lvl="0">
              <a:buFont typeface="Wingdings" panose="05000000000000000000" pitchFamily="2" charset="2"/>
              <a:buChar char="§"/>
            </a:pPr>
            <a:r>
              <a:rPr lang="en-US" dirty="0" smtClean="0"/>
              <a:t> </a:t>
            </a:r>
            <a:r>
              <a:rPr lang="fa-IR" dirty="0" smtClean="0">
                <a:cs typeface="B Yagut" pitchFamily="2" charset="-78"/>
              </a:rPr>
              <a:t>آموزش درخصوص مسائل و مشكلات رايج مربوط به سلامتي و شيوه هاي پيشگيري و كنترل آنها</a:t>
            </a:r>
            <a:endParaRPr lang="en-US" dirty="0" smtClean="0">
              <a:cs typeface="B Yagut" pitchFamily="2" charset="-78"/>
            </a:endParaRPr>
          </a:p>
          <a:p>
            <a:pPr lvl="0">
              <a:buFont typeface="Wingdings" panose="05000000000000000000" pitchFamily="2" charset="2"/>
              <a:buChar char="§"/>
            </a:pPr>
            <a:r>
              <a:rPr lang="fa-IR" dirty="0" smtClean="0">
                <a:cs typeface="B Yagut" pitchFamily="2" charset="-78"/>
              </a:rPr>
              <a:t>گسترش عرضه و تأمين مطمئن و كافي غذا و تغذيه صحيح</a:t>
            </a:r>
            <a:endParaRPr lang="en-US" dirty="0" smtClean="0">
              <a:cs typeface="B Yagut" pitchFamily="2" charset="-78"/>
            </a:endParaRPr>
          </a:p>
          <a:p>
            <a:pPr lvl="0">
              <a:buFont typeface="Wingdings" panose="05000000000000000000" pitchFamily="2" charset="2"/>
              <a:buChar char="§"/>
            </a:pPr>
            <a:r>
              <a:rPr lang="fa-IR" dirty="0" smtClean="0">
                <a:cs typeface="B Yagut" pitchFamily="2" charset="-78"/>
              </a:rPr>
              <a:t>عرضه كافي آب سالم و نظافت اوليه</a:t>
            </a:r>
            <a:endParaRPr lang="en-US" dirty="0" smtClean="0">
              <a:cs typeface="B Yagut" pitchFamily="2" charset="-78"/>
            </a:endParaRPr>
          </a:p>
          <a:p>
            <a:pPr lvl="0">
              <a:buFont typeface="Wingdings" panose="05000000000000000000" pitchFamily="2" charset="2"/>
              <a:buChar char="§"/>
            </a:pPr>
            <a:r>
              <a:rPr lang="en-US" dirty="0" smtClean="0">
                <a:cs typeface="B Yagut" pitchFamily="2" charset="-78"/>
              </a:rPr>
              <a:t> </a:t>
            </a:r>
            <a:r>
              <a:rPr lang="fa-IR" dirty="0" smtClean="0">
                <a:cs typeface="B Yagut" pitchFamily="2" charset="-78"/>
              </a:rPr>
              <a:t>مراقبت از سلامتي مادران و كودكان از جمله خانواده</a:t>
            </a:r>
            <a:endParaRPr lang="en-US" dirty="0" smtClean="0">
              <a:cs typeface="B Yagut" pitchFamily="2" charset="-78"/>
            </a:endParaRPr>
          </a:p>
          <a:p>
            <a:pPr lvl="0">
              <a:buFont typeface="Wingdings" panose="05000000000000000000" pitchFamily="2" charset="2"/>
              <a:buChar char="§"/>
            </a:pPr>
            <a:r>
              <a:rPr lang="en-US" dirty="0" smtClean="0">
                <a:cs typeface="B Yagut" pitchFamily="2" charset="-78"/>
              </a:rPr>
              <a:t> </a:t>
            </a:r>
            <a:r>
              <a:rPr lang="fa-IR" dirty="0" smtClean="0">
                <a:cs typeface="B Yagut" pitchFamily="2" charset="-78"/>
              </a:rPr>
              <a:t>ايمن سازي در برابر بيماري هاي مسري مهم</a:t>
            </a:r>
            <a:endParaRPr lang="en-US" dirty="0" smtClean="0">
              <a:cs typeface="B Yagut" pitchFamily="2" charset="-78"/>
            </a:endParaRPr>
          </a:p>
          <a:p>
            <a:pPr lvl="0">
              <a:buFont typeface="Wingdings" panose="05000000000000000000" pitchFamily="2" charset="2"/>
              <a:buChar char="§"/>
            </a:pPr>
            <a:r>
              <a:rPr lang="en-US" dirty="0" smtClean="0">
                <a:cs typeface="B Yagut" pitchFamily="2" charset="-78"/>
              </a:rPr>
              <a:t> </a:t>
            </a:r>
            <a:r>
              <a:rPr lang="fa-IR" dirty="0" smtClean="0">
                <a:cs typeface="B Yagut" pitchFamily="2" charset="-78"/>
              </a:rPr>
              <a:t>پيشگيري و كنترل بيمار يهاي رايج محلي</a:t>
            </a:r>
            <a:endParaRPr lang="en-US" dirty="0" smtClean="0">
              <a:cs typeface="B Yagut" pitchFamily="2" charset="-78"/>
            </a:endParaRPr>
          </a:p>
          <a:p>
            <a:pPr lvl="0">
              <a:buFont typeface="Wingdings" panose="05000000000000000000" pitchFamily="2" charset="2"/>
              <a:buChar char="§"/>
            </a:pPr>
            <a:r>
              <a:rPr lang="en-US" dirty="0" smtClean="0">
                <a:cs typeface="B Yagut" pitchFamily="2" charset="-78"/>
              </a:rPr>
              <a:t> </a:t>
            </a:r>
            <a:r>
              <a:rPr lang="fa-IR" dirty="0" smtClean="0">
                <a:cs typeface="B Yagut" pitchFamily="2" charset="-78"/>
              </a:rPr>
              <a:t>درمان درست و مناسب بيماري ها و جراحات شايع</a:t>
            </a:r>
            <a:endParaRPr lang="en-US" dirty="0" smtClean="0">
              <a:cs typeface="B Yagut" pitchFamily="2" charset="-78"/>
            </a:endParaRPr>
          </a:p>
          <a:p>
            <a:pPr lvl="0">
              <a:buFont typeface="Wingdings" panose="05000000000000000000" pitchFamily="2" charset="2"/>
              <a:buChar char="§"/>
            </a:pPr>
            <a:r>
              <a:rPr lang="fa-IR" dirty="0" smtClean="0">
                <a:cs typeface="B Yagut" pitchFamily="2" charset="-78"/>
              </a:rPr>
              <a:t>تأمين دارو هاي اساسي</a:t>
            </a:r>
            <a:endParaRPr lang="fa-IR"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16"/>
    </mc:Choice>
    <mc:Fallback xmlns="">
      <p:transition spd="slow" advTm="38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bodyPr>
          <a:lstStyle/>
          <a:p>
            <a:r>
              <a:rPr lang="fa-IR" dirty="0" smtClean="0"/>
              <a:t/>
            </a:r>
            <a:br>
              <a:rPr lang="fa-IR" dirty="0" smtClean="0"/>
            </a:br>
            <a:r>
              <a:rPr lang="fa-IR" b="1" dirty="0" smtClean="0">
                <a:solidFill>
                  <a:srgbClr val="FF0000"/>
                </a:solidFill>
                <a:cs typeface="B Yagut" pitchFamily="2" charset="-78"/>
              </a:rPr>
              <a:t>تعهدات دولت ها در قبال حق بر سلامتي</a:t>
            </a:r>
            <a:r>
              <a:rPr lang="en-US" dirty="0" smtClean="0"/>
              <a:t/>
            </a:r>
            <a:br>
              <a:rPr lang="en-US" dirty="0" smtClean="0"/>
            </a:br>
            <a:endParaRPr lang="fa-IR" dirty="0"/>
          </a:p>
        </p:txBody>
      </p:sp>
      <p:sp>
        <p:nvSpPr>
          <p:cNvPr id="3" name="Content Placeholder 2"/>
          <p:cNvSpPr>
            <a:spLocks noGrp="1"/>
          </p:cNvSpPr>
          <p:nvPr>
            <p:ph idx="1"/>
          </p:nvPr>
        </p:nvSpPr>
        <p:spPr>
          <a:xfrm>
            <a:off x="457200" y="1268760"/>
            <a:ext cx="8229600" cy="5256584"/>
          </a:xfrm>
        </p:spPr>
        <p:txBody>
          <a:bodyPr>
            <a:normAutofit fontScale="92500"/>
          </a:bodyPr>
          <a:lstStyle/>
          <a:p>
            <a:pPr algn="just">
              <a:buFont typeface="Wingdings" panose="05000000000000000000" pitchFamily="2" charset="2"/>
              <a:buChar char="§"/>
            </a:pPr>
            <a:r>
              <a:rPr lang="fa-IR" b="1" dirty="0" smtClean="0">
                <a:solidFill>
                  <a:schemeClr val="accent1">
                    <a:lumMod val="50000"/>
                  </a:schemeClr>
                </a:solidFill>
                <a:cs typeface="B Yagut" pitchFamily="2" charset="-78"/>
              </a:rPr>
              <a:t>حق بر سلامتي </a:t>
            </a:r>
            <a:r>
              <a:rPr lang="fa-IR" dirty="0" smtClean="0">
                <a:cs typeface="B Yagut" pitchFamily="2" charset="-78"/>
              </a:rPr>
              <a:t>علاوه بر ارتباط با حوزه هاي گوناگون، </a:t>
            </a:r>
            <a:r>
              <a:rPr lang="fa-IR" b="1" dirty="0" smtClean="0">
                <a:solidFill>
                  <a:schemeClr val="accent1">
                    <a:lumMod val="50000"/>
                  </a:schemeClr>
                </a:solidFill>
                <a:cs typeface="B Yagut" pitchFamily="2" charset="-78"/>
              </a:rPr>
              <a:t>حقي جها ن شمول</a:t>
            </a:r>
            <a:r>
              <a:rPr lang="fa-IR" dirty="0" smtClean="0">
                <a:cs typeface="B Yagut" pitchFamily="2" charset="-78"/>
              </a:rPr>
              <a:t> نيز محسوب مي گردد</a:t>
            </a:r>
            <a:r>
              <a:rPr lang="en-US" dirty="0" smtClean="0">
                <a:cs typeface="B Yagut" pitchFamily="2" charset="-78"/>
              </a:rPr>
              <a:t>. </a:t>
            </a:r>
            <a:endParaRPr lang="fa-IR" dirty="0" smtClean="0">
              <a:cs typeface="B Yagut" pitchFamily="2" charset="-78"/>
            </a:endParaRPr>
          </a:p>
          <a:p>
            <a:pPr algn="just">
              <a:buFont typeface="Wingdings" panose="05000000000000000000" pitchFamily="2" charset="2"/>
              <a:buChar char="§"/>
            </a:pPr>
            <a:r>
              <a:rPr lang="fa-IR" dirty="0" smtClean="0">
                <a:cs typeface="B Yagut" pitchFamily="2" charset="-78"/>
              </a:rPr>
              <a:t>هر انساني در هر جاي دنيا از چنين حقي برخوردار است.</a:t>
            </a:r>
            <a:r>
              <a:rPr lang="en-US" dirty="0" smtClean="0">
                <a:cs typeface="B Yagut" pitchFamily="2" charset="-78"/>
              </a:rPr>
              <a:t> </a:t>
            </a:r>
            <a:r>
              <a:rPr lang="fa-IR" dirty="0" smtClean="0">
                <a:cs typeface="B Yagut" pitchFamily="2" charset="-78"/>
              </a:rPr>
              <a:t>حق بر سلامتي مختص شهروندان يك كشور نيست</a:t>
            </a:r>
            <a:r>
              <a:rPr lang="en-US" dirty="0" smtClean="0">
                <a:cs typeface="B Yagut" pitchFamily="2" charset="-78"/>
              </a:rPr>
              <a:t> </a:t>
            </a:r>
          </a:p>
          <a:p>
            <a:pPr algn="just">
              <a:buFont typeface="Wingdings" panose="05000000000000000000" pitchFamily="2" charset="2"/>
              <a:buChar char="§"/>
            </a:pPr>
            <a:r>
              <a:rPr lang="fa-IR" b="1" dirty="0" smtClean="0">
                <a:cs typeface="B Yagut" pitchFamily="2" charset="-78"/>
              </a:rPr>
              <a:t>در اعلاميه جهاني حقوق بشر </a:t>
            </a:r>
            <a:r>
              <a:rPr lang="fa-IR" dirty="0" smtClean="0">
                <a:cs typeface="B Yagut" pitchFamily="2" charset="-78"/>
              </a:rPr>
              <a:t>از</a:t>
            </a:r>
            <a:r>
              <a:rPr lang="en-US" dirty="0" smtClean="0">
                <a:cs typeface="B Yagut" pitchFamily="2" charset="-78"/>
              </a:rPr>
              <a:t>" </a:t>
            </a:r>
            <a:r>
              <a:rPr lang="fa-IR" b="1" dirty="0" smtClean="0">
                <a:solidFill>
                  <a:schemeClr val="accent1">
                    <a:lumMod val="50000"/>
                  </a:schemeClr>
                </a:solidFill>
                <a:cs typeface="B Yagut" pitchFamily="2" charset="-78"/>
              </a:rPr>
              <a:t>حق هركس</a:t>
            </a:r>
            <a:r>
              <a:rPr lang="en-US" b="1" dirty="0">
                <a:solidFill>
                  <a:schemeClr val="accent1">
                    <a:lumMod val="50000"/>
                  </a:schemeClr>
                </a:solidFill>
                <a:cs typeface="B Yagut" pitchFamily="2" charset="-78"/>
              </a:rPr>
              <a:t> </a:t>
            </a:r>
            <a:r>
              <a:rPr lang="en-US" dirty="0">
                <a:cs typeface="B Yagut" pitchFamily="2" charset="-78"/>
              </a:rPr>
              <a:t>"</a:t>
            </a:r>
            <a:r>
              <a:rPr lang="fa-IR" dirty="0" smtClean="0">
                <a:cs typeface="B Yagut" pitchFamily="2" charset="-78"/>
              </a:rPr>
              <a:t> نسبت به استانداردي از زندگي سخن می گوید كه براي سلامتي و رفاه او و خانواده اش كفايت كند.</a:t>
            </a:r>
          </a:p>
          <a:p>
            <a:pPr algn="just">
              <a:buFont typeface="Wingdings" panose="05000000000000000000" pitchFamily="2" charset="2"/>
              <a:buChar char="§"/>
            </a:pPr>
            <a:r>
              <a:rPr lang="fa-IR" dirty="0" smtClean="0">
                <a:cs typeface="B Yagut" pitchFamily="2" charset="-78"/>
              </a:rPr>
              <a:t>ميثاق حقوق اقتصادي، اجتماعي و فرهنگي نيز از </a:t>
            </a:r>
            <a:r>
              <a:rPr lang="en-US" dirty="0" smtClean="0">
                <a:cs typeface="B Yagut" pitchFamily="2" charset="-78"/>
              </a:rPr>
              <a:t>"</a:t>
            </a:r>
            <a:r>
              <a:rPr lang="fa-IR" b="1" dirty="0" smtClean="0">
                <a:solidFill>
                  <a:schemeClr val="accent1">
                    <a:lumMod val="50000"/>
                  </a:schemeClr>
                </a:solidFill>
                <a:cs typeface="B Yagut" pitchFamily="2" charset="-78"/>
              </a:rPr>
              <a:t>شناسايي حق همگان</a:t>
            </a:r>
            <a:r>
              <a:rPr lang="en-US" dirty="0" smtClean="0">
                <a:cs typeface="B Yagut" pitchFamily="2" charset="-78"/>
              </a:rPr>
              <a:t>" </a:t>
            </a:r>
            <a:r>
              <a:rPr lang="fa-IR" dirty="0" smtClean="0">
                <a:cs typeface="B Yagut" pitchFamily="2" charset="-78"/>
              </a:rPr>
              <a:t>به بهره مندي از بالاترين سطح از سلامتي جسمي و رواني توسط دولت هاي عضو ياد مي كند</a:t>
            </a:r>
            <a:r>
              <a:rPr lang="en-US" dirty="0" smtClean="0">
                <a:cs typeface="B Yagut" pitchFamily="2" charset="-78"/>
              </a:rPr>
              <a:t>.</a:t>
            </a:r>
          </a:p>
          <a:p>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529"/>
    </mc:Choice>
    <mc:Fallback xmlns="">
      <p:transition spd="slow" advTm="5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fa-IR" sz="4000" b="1" dirty="0" smtClean="0">
                <a:solidFill>
                  <a:srgbClr val="FF0000"/>
                </a:solidFill>
                <a:cs typeface="B Yagut" pitchFamily="2" charset="-78"/>
              </a:rPr>
              <a:t>تعهدات دولت ها در قبال حق بر سلامتي</a:t>
            </a:r>
            <a:endParaRPr lang="fa-IR" sz="4000" dirty="0">
              <a:solidFill>
                <a:srgbClr val="FF0000"/>
              </a:solidFill>
              <a:cs typeface="B Yagut" pitchFamily="2" charset="-78"/>
            </a:endParaRPr>
          </a:p>
        </p:txBody>
      </p:sp>
      <p:sp>
        <p:nvSpPr>
          <p:cNvPr id="3" name="Content Placeholder 2"/>
          <p:cNvSpPr>
            <a:spLocks noGrp="1"/>
          </p:cNvSpPr>
          <p:nvPr>
            <p:ph idx="1"/>
          </p:nvPr>
        </p:nvSpPr>
        <p:spPr>
          <a:xfrm>
            <a:off x="457200" y="1600200"/>
            <a:ext cx="8229600" cy="4997152"/>
          </a:xfrm>
        </p:spPr>
        <p:txBody>
          <a:bodyPr>
            <a:normAutofit/>
          </a:bodyPr>
          <a:lstStyle/>
          <a:p>
            <a:pPr algn="just">
              <a:buFont typeface="Wingdings" panose="05000000000000000000" pitchFamily="2" charset="2"/>
              <a:buChar char="§"/>
            </a:pPr>
            <a:r>
              <a:rPr lang="fa-IR" sz="3000" dirty="0" smtClean="0">
                <a:cs typeface="B Yagut" pitchFamily="2" charset="-78"/>
              </a:rPr>
              <a:t>حق بر سلامتي حقي نيست كه صرفاً جنبه قراردادي و معاهده اي داشته باشد و فقط كشورهاي عضو ميثاق يا ساير معاهداتي كه اين حق در آنها شناسايي شده است، ملزم به تأمين آن باشند، بلكه حق بر سلامتي حقي مسلم در نظام بین المللی حقوق بشر و از حق هاي بنيادي بشري است كه همه كشورها در قبال تأمين آن متعهد هستند.</a:t>
            </a:r>
          </a:p>
          <a:p>
            <a:pPr algn="just">
              <a:buFont typeface="Wingdings" panose="05000000000000000000" pitchFamily="2" charset="2"/>
              <a:buChar char="§"/>
            </a:pPr>
            <a:endParaRPr lang="en-US" sz="3000" dirty="0" smtClean="0">
              <a:cs typeface="B Yagut" pitchFamily="2" charset="-78"/>
            </a:endParaRPr>
          </a:p>
          <a:p>
            <a:pPr algn="just">
              <a:buFont typeface="Wingdings" panose="05000000000000000000" pitchFamily="2" charset="2"/>
              <a:buChar char="§"/>
            </a:pPr>
            <a:r>
              <a:rPr lang="fa-IR" sz="3000" dirty="0" smtClean="0">
                <a:cs typeface="B Yagut" pitchFamily="2" charset="-78"/>
              </a:rPr>
              <a:t>سؤالي كه ممكن است مطرح گردد اين است كه تعهدات دولت ها در قبال حق بر سلامتي شامل چه تعهداتي مي شود؟ و ماهيت اين تعهدات چيست؟</a:t>
            </a:r>
            <a:endParaRPr lang="en-US" sz="3000" dirty="0" smtClean="0">
              <a:cs typeface="B Yagut" pitchFamily="2" charset="-78"/>
            </a:endParaRPr>
          </a:p>
          <a:p>
            <a:pPr algn="just"/>
            <a:endParaRPr lang="fa-IR" dirty="0">
              <a:cs typeface="B Yagut"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607"/>
    </mc:Choice>
    <mc:Fallback xmlns="">
      <p:transition spd="slow" advTm="3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fa-IR" b="1" dirty="0" smtClean="0"/>
              <a:t/>
            </a:r>
            <a:br>
              <a:rPr lang="fa-IR" b="1" dirty="0" smtClean="0"/>
            </a:br>
            <a:r>
              <a:rPr lang="fa-IR" b="1" dirty="0" smtClean="0">
                <a:solidFill>
                  <a:srgbClr val="FF0000"/>
                </a:solidFill>
                <a:cs typeface="B Yagut" pitchFamily="2" charset="-78"/>
              </a:rPr>
              <a:t>ابعاد تعهدات دولت ها</a:t>
            </a:r>
            <a:r>
              <a:rPr lang="en-US" dirty="0" smtClean="0"/>
              <a:t/>
            </a:r>
            <a:br>
              <a:rPr lang="en-US" dirty="0" smtClean="0"/>
            </a:br>
            <a:endParaRPr lang="fa-IR" dirty="0"/>
          </a:p>
        </p:txBody>
      </p:sp>
      <p:sp>
        <p:nvSpPr>
          <p:cNvPr id="3" name="Content Placeholder 2"/>
          <p:cNvSpPr>
            <a:spLocks noGrp="1"/>
          </p:cNvSpPr>
          <p:nvPr>
            <p:ph idx="1"/>
          </p:nvPr>
        </p:nvSpPr>
        <p:spPr/>
        <p:txBody>
          <a:bodyPr/>
          <a:lstStyle/>
          <a:p>
            <a:pPr algn="just"/>
            <a:r>
              <a:rPr lang="fa-IR" b="1" dirty="0" smtClean="0">
                <a:cs typeface="B Yagut" pitchFamily="2" charset="-78"/>
              </a:rPr>
              <a:t>تعهدات دولت ها </a:t>
            </a:r>
            <a:r>
              <a:rPr lang="fa-IR" dirty="0" smtClean="0">
                <a:cs typeface="B Yagut" pitchFamily="2" charset="-78"/>
              </a:rPr>
              <a:t>در قبال </a:t>
            </a:r>
            <a:r>
              <a:rPr lang="fa-IR" b="1" dirty="0" smtClean="0">
                <a:cs typeface="B Yagut" pitchFamily="2" charset="-78"/>
              </a:rPr>
              <a:t>حق بر سلامتي </a:t>
            </a:r>
            <a:r>
              <a:rPr lang="fa-IR" dirty="0" smtClean="0">
                <a:cs typeface="B Yagut" pitchFamily="2" charset="-78"/>
              </a:rPr>
              <a:t>همانند هر حق بشري ديگر داراي </a:t>
            </a:r>
            <a:r>
              <a:rPr lang="fa-IR" b="1" dirty="0" smtClean="0">
                <a:cs typeface="B Yagut" pitchFamily="2" charset="-78"/>
              </a:rPr>
              <a:t>سه بعد </a:t>
            </a:r>
            <a:r>
              <a:rPr lang="fa-IR" dirty="0" smtClean="0">
                <a:cs typeface="B Yagut" pitchFamily="2" charset="-78"/>
              </a:rPr>
              <a:t>است</a:t>
            </a:r>
            <a:r>
              <a:rPr lang="en-US" dirty="0" smtClean="0">
                <a:cs typeface="B Yagut" pitchFamily="2" charset="-78"/>
              </a:rPr>
              <a:t>:</a:t>
            </a:r>
            <a:endParaRPr lang="fa-IR" dirty="0" smtClean="0">
              <a:cs typeface="B Yagut" pitchFamily="2" charset="-78"/>
            </a:endParaRPr>
          </a:p>
          <a:p>
            <a:pPr algn="just"/>
            <a:endParaRPr lang="fa-IR" dirty="0" smtClean="0">
              <a:cs typeface="B Yagut" pitchFamily="2" charset="-78"/>
            </a:endParaRPr>
          </a:p>
          <a:p>
            <a:pPr lvl="0" algn="just">
              <a:lnSpc>
                <a:spcPct val="150000"/>
              </a:lnSpc>
            </a:pPr>
            <a:r>
              <a:rPr lang="fa-IR" b="1" dirty="0" smtClean="0">
                <a:solidFill>
                  <a:schemeClr val="accent1">
                    <a:lumMod val="50000"/>
                  </a:schemeClr>
                </a:solidFill>
                <a:cs typeface="B Yagut" pitchFamily="2" charset="-78"/>
              </a:rPr>
              <a:t>تعهد به احترام   </a:t>
            </a:r>
            <a:r>
              <a:rPr lang="fa-IR" dirty="0" smtClean="0">
                <a:solidFill>
                  <a:schemeClr val="accent1">
                    <a:lumMod val="50000"/>
                  </a:schemeClr>
                </a:solidFill>
                <a:cs typeface="B Yagut" pitchFamily="2" charset="-78"/>
              </a:rPr>
              <a:t>(</a:t>
            </a:r>
            <a:r>
              <a:rPr lang="en-US" dirty="0" smtClean="0">
                <a:solidFill>
                  <a:schemeClr val="accent1">
                    <a:lumMod val="50000"/>
                  </a:schemeClr>
                </a:solidFill>
                <a:cs typeface="B Yagut" pitchFamily="2" charset="-78"/>
              </a:rPr>
              <a:t>Obligation to Respect</a:t>
            </a:r>
            <a:r>
              <a:rPr lang="fa-IR" dirty="0" smtClean="0">
                <a:solidFill>
                  <a:schemeClr val="accent1">
                    <a:lumMod val="50000"/>
                  </a:schemeClr>
                </a:solidFill>
                <a:cs typeface="B Yagut" pitchFamily="2" charset="-78"/>
              </a:rPr>
              <a:t>)</a:t>
            </a:r>
            <a:endParaRPr lang="en-US" dirty="0" smtClean="0">
              <a:solidFill>
                <a:schemeClr val="accent1">
                  <a:lumMod val="50000"/>
                </a:schemeClr>
              </a:solidFill>
              <a:cs typeface="B Yagut" pitchFamily="2" charset="-78"/>
            </a:endParaRPr>
          </a:p>
          <a:p>
            <a:pPr lvl="0" algn="just">
              <a:lnSpc>
                <a:spcPct val="150000"/>
              </a:lnSpc>
            </a:pPr>
            <a:r>
              <a:rPr lang="fa-IR" b="1" dirty="0" smtClean="0">
                <a:solidFill>
                  <a:schemeClr val="accent1">
                    <a:lumMod val="50000"/>
                  </a:schemeClr>
                </a:solidFill>
                <a:cs typeface="B Yagut" pitchFamily="2" charset="-78"/>
              </a:rPr>
              <a:t>تعهد به حمايت    </a:t>
            </a:r>
            <a:r>
              <a:rPr lang="fa-IR" dirty="0" smtClean="0">
                <a:solidFill>
                  <a:schemeClr val="accent1">
                    <a:lumMod val="50000"/>
                  </a:schemeClr>
                </a:solidFill>
                <a:cs typeface="B Yagut" pitchFamily="2" charset="-78"/>
              </a:rPr>
              <a:t>(</a:t>
            </a:r>
            <a:r>
              <a:rPr lang="en-US" dirty="0" smtClean="0">
                <a:solidFill>
                  <a:schemeClr val="accent1">
                    <a:lumMod val="50000"/>
                  </a:schemeClr>
                </a:solidFill>
                <a:cs typeface="B Yagut" pitchFamily="2" charset="-78"/>
              </a:rPr>
              <a:t>Obligation to Protect</a:t>
            </a:r>
            <a:r>
              <a:rPr lang="fa-IR" dirty="0" smtClean="0">
                <a:solidFill>
                  <a:schemeClr val="accent1">
                    <a:lumMod val="50000"/>
                  </a:schemeClr>
                </a:solidFill>
                <a:cs typeface="B Yagut" pitchFamily="2" charset="-78"/>
              </a:rPr>
              <a:t>)</a:t>
            </a:r>
            <a:endParaRPr lang="en-US" dirty="0" smtClean="0">
              <a:solidFill>
                <a:schemeClr val="accent1">
                  <a:lumMod val="50000"/>
                </a:schemeClr>
              </a:solidFill>
              <a:cs typeface="B Yagut" pitchFamily="2" charset="-78"/>
            </a:endParaRPr>
          </a:p>
          <a:p>
            <a:pPr lvl="0" algn="just">
              <a:lnSpc>
                <a:spcPct val="150000"/>
              </a:lnSpc>
            </a:pPr>
            <a:r>
              <a:rPr lang="fa-IR" b="1" dirty="0" smtClean="0">
                <a:solidFill>
                  <a:schemeClr val="accent1">
                    <a:lumMod val="50000"/>
                  </a:schemeClr>
                </a:solidFill>
                <a:cs typeface="B Yagut" pitchFamily="2" charset="-78"/>
              </a:rPr>
              <a:t>تعهد به ايفا           </a:t>
            </a:r>
            <a:r>
              <a:rPr lang="fa-IR" dirty="0" smtClean="0">
                <a:solidFill>
                  <a:schemeClr val="accent1">
                    <a:lumMod val="50000"/>
                  </a:schemeClr>
                </a:solidFill>
                <a:cs typeface="B Yagut" pitchFamily="2" charset="-78"/>
              </a:rPr>
              <a:t>(</a:t>
            </a:r>
            <a:r>
              <a:rPr lang="en-US" dirty="0" smtClean="0">
                <a:solidFill>
                  <a:schemeClr val="accent1">
                    <a:lumMod val="50000"/>
                  </a:schemeClr>
                </a:solidFill>
                <a:cs typeface="B Yagut" pitchFamily="2" charset="-78"/>
              </a:rPr>
              <a:t>Obligation to Fulfill</a:t>
            </a:r>
            <a:r>
              <a:rPr lang="fa-IR" dirty="0" smtClean="0">
                <a:solidFill>
                  <a:schemeClr val="accent1">
                    <a:lumMod val="50000"/>
                  </a:schemeClr>
                </a:solidFill>
                <a:cs typeface="B Yagut" pitchFamily="2" charset="-78"/>
              </a:rPr>
              <a:t>)</a:t>
            </a:r>
            <a:endParaRPr lang="fa-IR" dirty="0">
              <a:solidFill>
                <a:schemeClr val="accent1">
                  <a:lumMod val="50000"/>
                </a:schemeClr>
              </a:solidFill>
              <a:cs typeface="B Yagut"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50"/>
    </mc:Choice>
    <mc:Fallback xmlns="">
      <p:transition spd="slow" advTm="22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fa-IR" dirty="0" smtClean="0"/>
              <a:t/>
            </a:r>
            <a:br>
              <a:rPr lang="fa-IR" dirty="0" smtClean="0"/>
            </a:br>
            <a:r>
              <a:rPr lang="fa-IR" b="1" dirty="0" smtClean="0">
                <a:solidFill>
                  <a:srgbClr val="FF0000"/>
                </a:solidFill>
                <a:cs typeface="B Yagut" pitchFamily="2" charset="-78"/>
              </a:rPr>
              <a:t>تعهد به احترام </a:t>
            </a:r>
            <a:r>
              <a:rPr lang="en-US" dirty="0" smtClean="0"/>
              <a:t/>
            </a:r>
            <a:br>
              <a:rPr lang="en-US" dirty="0" smtClean="0"/>
            </a:br>
            <a:endParaRPr lang="fa-IR" dirty="0"/>
          </a:p>
        </p:txBody>
      </p:sp>
      <p:sp>
        <p:nvSpPr>
          <p:cNvPr id="3" name="Content Placeholder 2"/>
          <p:cNvSpPr>
            <a:spLocks noGrp="1"/>
          </p:cNvSpPr>
          <p:nvPr>
            <p:ph idx="1"/>
          </p:nvPr>
        </p:nvSpPr>
        <p:spPr>
          <a:xfrm>
            <a:off x="457200" y="1052736"/>
            <a:ext cx="8229600" cy="5472608"/>
          </a:xfrm>
        </p:spPr>
        <p:txBody>
          <a:bodyPr>
            <a:normAutofit/>
          </a:bodyPr>
          <a:lstStyle/>
          <a:p>
            <a:pPr algn="just">
              <a:buFont typeface="Wingdings" panose="05000000000000000000" pitchFamily="2" charset="2"/>
              <a:buChar char="§"/>
            </a:pPr>
            <a:r>
              <a:rPr lang="fa-IR" sz="3000" dirty="0" smtClean="0">
                <a:cs typeface="B Yagut" pitchFamily="2" charset="-78"/>
              </a:rPr>
              <a:t>اين بعد از تعهدات دولت ها، در حقيقت </a:t>
            </a:r>
            <a:r>
              <a:rPr lang="fa-IR" sz="3000" b="1" dirty="0" smtClean="0">
                <a:cs typeface="B Yagut" pitchFamily="2" charset="-78"/>
              </a:rPr>
              <a:t>بعد سلبي تعهدات حقوق بشري </a:t>
            </a:r>
            <a:r>
              <a:rPr lang="fa-IR" sz="3000" dirty="0" smtClean="0">
                <a:cs typeface="B Yagut" pitchFamily="2" charset="-78"/>
              </a:rPr>
              <a:t>بوده و شامل دسته اي از </a:t>
            </a:r>
            <a:r>
              <a:rPr lang="fa-IR" sz="3000" b="1" dirty="0" smtClean="0">
                <a:solidFill>
                  <a:schemeClr val="accent1">
                    <a:lumMod val="50000"/>
                  </a:schemeClr>
                </a:solidFill>
                <a:cs typeface="B Yagut" pitchFamily="2" charset="-78"/>
              </a:rPr>
              <a:t>خودداري ها</a:t>
            </a:r>
            <a:r>
              <a:rPr lang="fa-IR" sz="3000" b="1" dirty="0" smtClean="0">
                <a:cs typeface="B Yagut" pitchFamily="2" charset="-78"/>
              </a:rPr>
              <a:t> </a:t>
            </a:r>
            <a:r>
              <a:rPr lang="fa-IR" sz="3000" dirty="0" smtClean="0">
                <a:cs typeface="B Yagut" pitchFamily="2" charset="-78"/>
              </a:rPr>
              <a:t>و </a:t>
            </a:r>
            <a:r>
              <a:rPr lang="fa-IR" sz="3000" b="1" dirty="0" smtClean="0">
                <a:solidFill>
                  <a:schemeClr val="accent1">
                    <a:lumMod val="50000"/>
                  </a:schemeClr>
                </a:solidFill>
                <a:cs typeface="B Yagut" pitchFamily="2" charset="-78"/>
              </a:rPr>
              <a:t>احترازها </a:t>
            </a:r>
            <a:r>
              <a:rPr lang="fa-IR" sz="3000" dirty="0" smtClean="0">
                <a:cs typeface="B Yagut" pitchFamily="2" charset="-78"/>
              </a:rPr>
              <a:t>مي باشد.</a:t>
            </a:r>
            <a:r>
              <a:rPr lang="en-US" sz="3000" dirty="0" smtClean="0">
                <a:cs typeface="B Yagut" pitchFamily="2" charset="-78"/>
              </a:rPr>
              <a:t> </a:t>
            </a:r>
          </a:p>
          <a:p>
            <a:pPr algn="just">
              <a:buFont typeface="Wingdings" panose="05000000000000000000" pitchFamily="2" charset="2"/>
              <a:buChar char="§"/>
            </a:pPr>
            <a:r>
              <a:rPr lang="en-US" dirty="0" smtClean="0">
                <a:cs typeface="B Yagut" pitchFamily="2" charset="-78"/>
              </a:rPr>
              <a:t> </a:t>
            </a:r>
            <a:r>
              <a:rPr lang="fa-IR" sz="3000" dirty="0" smtClean="0">
                <a:cs typeface="B Yagut" pitchFamily="2" charset="-78"/>
              </a:rPr>
              <a:t>به تعبيري ديگر، تعهد به احترام، </a:t>
            </a:r>
            <a:r>
              <a:rPr lang="fa-IR" sz="3000" b="1" dirty="0" smtClean="0">
                <a:cs typeface="B Yagut" pitchFamily="2" charset="-78"/>
              </a:rPr>
              <a:t>تعهد به عدم انجام اعمالي خاص يا ترك فعل ها</a:t>
            </a:r>
            <a:r>
              <a:rPr lang="fa-IR" sz="3000" dirty="0" smtClean="0">
                <a:cs typeface="B Yagut" pitchFamily="2" charset="-78"/>
              </a:rPr>
              <a:t> است.</a:t>
            </a:r>
          </a:p>
          <a:p>
            <a:pPr algn="just">
              <a:buFont typeface="Wingdings" panose="05000000000000000000" pitchFamily="2" charset="2"/>
              <a:buChar char="§"/>
            </a:pPr>
            <a:endParaRPr lang="en-US" sz="3000" dirty="0" smtClean="0">
              <a:cs typeface="B Yagut" pitchFamily="2" charset="-78"/>
            </a:endParaRPr>
          </a:p>
          <a:p>
            <a:pPr algn="just">
              <a:buFont typeface="Wingdings" panose="05000000000000000000" pitchFamily="2" charset="2"/>
              <a:buChar char="§"/>
            </a:pPr>
            <a:r>
              <a:rPr lang="fa-IR" sz="3000" b="1" dirty="0" smtClean="0">
                <a:cs typeface="B Yagut" pitchFamily="2" charset="-78"/>
              </a:rPr>
              <a:t>درخصوص حق بر سلامتي</a:t>
            </a:r>
            <a:r>
              <a:rPr lang="fa-IR" sz="3000" dirty="0" smtClean="0">
                <a:cs typeface="B Yagut" pitchFamily="2" charset="-78"/>
              </a:rPr>
              <a:t>، تعهد به احترام به معناي آن است كه دولت ها در مسير بهره مندي از اين حق، موانع و محدوديت هايي براي افراد يا دسته هايي از افراد ايجاد نكنند يا موانع موجود و محدوديت هاي جاري را مرتفع سازند.</a:t>
            </a:r>
            <a:endParaRPr lang="en-US" sz="3000" dirty="0" smtClean="0">
              <a:cs typeface="B Yagut" pitchFamily="2" charset="-78"/>
            </a:endParaRPr>
          </a:p>
          <a:p>
            <a:endParaRPr lang="fa-I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165"/>
    </mc:Choice>
    <mc:Fallback xmlns="">
      <p:transition spd="slow" advTm="40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fa-IR" sz="4000" b="1" dirty="0" smtClean="0">
                <a:solidFill>
                  <a:srgbClr val="FF0000"/>
                </a:solidFill>
                <a:cs typeface="B Yagut" pitchFamily="2" charset="-78"/>
              </a:rPr>
              <a:t>تعهد به احترام</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600200"/>
            <a:ext cx="8229600" cy="5069160"/>
          </a:xfrm>
        </p:spPr>
        <p:txBody>
          <a:bodyPr>
            <a:normAutofit/>
          </a:bodyPr>
          <a:lstStyle/>
          <a:p>
            <a:pPr marL="0" indent="0" algn="just">
              <a:buNone/>
            </a:pPr>
            <a:r>
              <a:rPr lang="fa-IR" dirty="0" smtClean="0">
                <a:cs typeface="B Yagut" pitchFamily="2" charset="-78"/>
              </a:rPr>
              <a:t>موارد ذيل به عنوان </a:t>
            </a:r>
            <a:r>
              <a:rPr lang="fa-IR" b="1" dirty="0" smtClean="0">
                <a:solidFill>
                  <a:schemeClr val="accent1">
                    <a:lumMod val="50000"/>
                  </a:schemeClr>
                </a:solidFill>
                <a:cs typeface="B Yagut" pitchFamily="2" charset="-78"/>
              </a:rPr>
              <a:t>مصاديقي از تعهد به احترام به حق برسلامتي</a:t>
            </a:r>
            <a:r>
              <a:rPr lang="fa-IR" dirty="0" smtClean="0">
                <a:cs typeface="B Yagut" pitchFamily="2" charset="-78"/>
              </a:rPr>
              <a:t> قابل ذکرند:</a:t>
            </a:r>
          </a:p>
          <a:p>
            <a:pPr algn="just">
              <a:buFont typeface="Wingdings" panose="05000000000000000000" pitchFamily="2" charset="2"/>
              <a:buChar char="§"/>
            </a:pPr>
            <a:r>
              <a:rPr lang="fa-IR" sz="2800" dirty="0" smtClean="0">
                <a:cs typeface="B Yagut" pitchFamily="2" charset="-78"/>
              </a:rPr>
              <a:t>تعهد به </a:t>
            </a:r>
            <a:r>
              <a:rPr lang="fa-IR" sz="2800" b="1" dirty="0" smtClean="0">
                <a:solidFill>
                  <a:schemeClr val="accent1">
                    <a:lumMod val="50000"/>
                  </a:schemeClr>
                </a:solidFill>
                <a:cs typeface="B Yagut" pitchFamily="2" charset="-78"/>
              </a:rPr>
              <a:t>خودداري از منع و محدودكردن دسترسي </a:t>
            </a:r>
            <a:r>
              <a:rPr lang="fa-IR" sz="2800" b="1" dirty="0" smtClean="0">
                <a:cs typeface="B Yagut" pitchFamily="2" charset="-78"/>
              </a:rPr>
              <a:t>برابر</a:t>
            </a:r>
            <a:r>
              <a:rPr lang="fa-IR" sz="2800" dirty="0" smtClean="0">
                <a:cs typeface="B Yagut" pitchFamily="2" charset="-78"/>
              </a:rPr>
              <a:t> </a:t>
            </a:r>
            <a:r>
              <a:rPr lang="fa-IR" sz="2800" b="1" dirty="0" smtClean="0">
                <a:cs typeface="B Yagut" pitchFamily="2" charset="-78"/>
              </a:rPr>
              <a:t>همه</a:t>
            </a:r>
            <a:r>
              <a:rPr lang="fa-IR" sz="2800" dirty="0" smtClean="0">
                <a:cs typeface="B Yagut" pitchFamily="2" charset="-78"/>
              </a:rPr>
              <a:t> </a:t>
            </a:r>
            <a:r>
              <a:rPr lang="fa-IR" sz="2800" b="1" dirty="0" smtClean="0">
                <a:cs typeface="B Yagut" pitchFamily="2" charset="-78"/>
              </a:rPr>
              <a:t>اشخاص</a:t>
            </a:r>
            <a:r>
              <a:rPr lang="fa-IR" sz="2800" dirty="0" smtClean="0">
                <a:cs typeface="B Yagut" pitchFamily="2" charset="-78"/>
              </a:rPr>
              <a:t> به </a:t>
            </a:r>
            <a:r>
              <a:rPr lang="fa-IR" sz="2800" b="1" dirty="0" smtClean="0">
                <a:solidFill>
                  <a:schemeClr val="accent1">
                    <a:lumMod val="50000"/>
                  </a:schemeClr>
                </a:solidFill>
                <a:cs typeface="B Yagut" pitchFamily="2" charset="-78"/>
              </a:rPr>
              <a:t>خدمات پيشگيرانه درماني و تسكين دهنده مربوط به سلامتي</a:t>
            </a:r>
            <a:r>
              <a:rPr lang="en-US" sz="2800" b="1" dirty="0" smtClean="0">
                <a:solidFill>
                  <a:schemeClr val="accent1">
                    <a:lumMod val="50000"/>
                  </a:schemeClr>
                </a:solidFill>
                <a:cs typeface="B Yagut" pitchFamily="2" charset="-78"/>
              </a:rPr>
              <a:t>.</a:t>
            </a:r>
            <a:endParaRPr lang="fa-IR" sz="2800" b="1" dirty="0" smtClean="0">
              <a:solidFill>
                <a:schemeClr val="accent1">
                  <a:lumMod val="50000"/>
                </a:schemeClr>
              </a:solidFill>
              <a:cs typeface="B Yagut" pitchFamily="2" charset="-78"/>
            </a:endParaRPr>
          </a:p>
          <a:p>
            <a:pPr algn="just">
              <a:buFont typeface="Wingdings" panose="05000000000000000000" pitchFamily="2" charset="2"/>
              <a:buChar char="§"/>
            </a:pPr>
            <a:endParaRPr lang="en-US" sz="2800" dirty="0" smtClean="0">
              <a:cs typeface="B Yagut" pitchFamily="2" charset="-78"/>
            </a:endParaRPr>
          </a:p>
          <a:p>
            <a:pPr algn="just">
              <a:buFont typeface="Wingdings" panose="05000000000000000000" pitchFamily="2" charset="2"/>
              <a:buChar char="§"/>
            </a:pPr>
            <a:r>
              <a:rPr lang="en-US" sz="2800" b="1" dirty="0" smtClean="0">
                <a:solidFill>
                  <a:schemeClr val="accent1">
                    <a:lumMod val="50000"/>
                  </a:schemeClr>
                </a:solidFill>
                <a:cs typeface="B Yagut" pitchFamily="2" charset="-78"/>
              </a:rPr>
              <a:t> </a:t>
            </a:r>
            <a:r>
              <a:rPr lang="fa-IR" sz="2800" b="1" dirty="0">
                <a:solidFill>
                  <a:schemeClr val="accent1">
                    <a:lumMod val="50000"/>
                  </a:schemeClr>
                </a:solidFill>
                <a:cs typeface="B Yagut" pitchFamily="2" charset="-78"/>
              </a:rPr>
              <a:t>اجتناب از محروم ساختن يا محدود نمودن دسترسي گروه هايي از </a:t>
            </a:r>
            <a:r>
              <a:rPr lang="fa-IR" sz="2800" b="1" dirty="0" smtClean="0">
                <a:solidFill>
                  <a:schemeClr val="accent1">
                    <a:lumMod val="50000"/>
                  </a:schemeClr>
                </a:solidFill>
                <a:cs typeface="B Yagut" pitchFamily="2" charset="-78"/>
              </a:rPr>
              <a:t>انسانها </a:t>
            </a:r>
            <a:r>
              <a:rPr lang="fa-IR" sz="3000" dirty="0" smtClean="0">
                <a:cs typeface="B Yagut" pitchFamily="2" charset="-78"/>
              </a:rPr>
              <a:t>مثل زندانيان، بازداشت شدگان، پناه جويان، اقليت ها و مهاجران قانوني، طبعاً به </a:t>
            </a:r>
            <a:r>
              <a:rPr lang="fa-IR" sz="3000" b="1" dirty="0" smtClean="0">
                <a:cs typeface="B Yagut" pitchFamily="2" charset="-78"/>
              </a:rPr>
              <a:t>معناي تعميم خدمات سلامتي به آنان است كه نيازمند هزينه </a:t>
            </a:r>
            <a:r>
              <a:rPr lang="fa-IR" sz="3000" dirty="0" smtClean="0">
                <a:cs typeface="B Yagut" pitchFamily="2" charset="-78"/>
              </a:rPr>
              <a:t>است.</a:t>
            </a:r>
            <a:endParaRPr lang="fa-IR" sz="30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48"/>
    </mc:Choice>
    <mc:Fallback xmlns="">
      <p:transition spd="slow" advTm="36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fa-IR" sz="4000" b="1" dirty="0" smtClean="0">
                <a:solidFill>
                  <a:srgbClr val="FF0000"/>
                </a:solidFill>
                <a:cs typeface="B Yagut" pitchFamily="2" charset="-78"/>
              </a:rPr>
              <a:t>تعهد به حمايت</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980728"/>
            <a:ext cx="8229600" cy="5760640"/>
          </a:xfrm>
        </p:spPr>
        <p:txBody>
          <a:bodyPr>
            <a:normAutofit fontScale="92500" lnSpcReduction="20000"/>
          </a:bodyPr>
          <a:lstStyle/>
          <a:p>
            <a:pPr algn="just">
              <a:buFont typeface="Wingdings" panose="05000000000000000000" pitchFamily="2" charset="2"/>
              <a:buChar char="§"/>
            </a:pPr>
            <a:r>
              <a:rPr lang="fa-IR" sz="4100" b="1" dirty="0" smtClean="0">
                <a:solidFill>
                  <a:schemeClr val="accent1">
                    <a:lumMod val="50000"/>
                  </a:schemeClr>
                </a:solidFill>
                <a:cs typeface="B Yagut" pitchFamily="2" charset="-78"/>
              </a:rPr>
              <a:t>تعهد به حمايت </a:t>
            </a:r>
            <a:r>
              <a:rPr lang="fa-IR" sz="4100" dirty="0" smtClean="0">
                <a:cs typeface="B Yagut" pitchFamily="2" charset="-78"/>
              </a:rPr>
              <a:t>از حقوق فرد در برابر </a:t>
            </a:r>
            <a:r>
              <a:rPr lang="fa-IR" sz="4100" b="1" dirty="0" smtClean="0">
                <a:cs typeface="B Yagut" pitchFamily="2" charset="-78"/>
              </a:rPr>
              <a:t>تجاوز طرف هاي ثالث </a:t>
            </a:r>
            <a:r>
              <a:rPr lang="fa-IR" sz="4100" dirty="0" smtClean="0">
                <a:cs typeface="B Yagut" pitchFamily="2" charset="-78"/>
              </a:rPr>
              <a:t>بيان مي شود.</a:t>
            </a:r>
            <a:r>
              <a:rPr lang="en-US" sz="4100" dirty="0" smtClean="0">
                <a:cs typeface="B Yagut" pitchFamily="2" charset="-78"/>
              </a:rPr>
              <a:t> </a:t>
            </a:r>
            <a:r>
              <a:rPr lang="fa-IR" sz="4100" dirty="0" smtClean="0">
                <a:cs typeface="B Yagut" pitchFamily="2" charset="-78"/>
              </a:rPr>
              <a:t>اين بعد متضمن اجتناب از </a:t>
            </a:r>
            <a:r>
              <a:rPr lang="fa-IR" sz="4100" b="1" dirty="0" smtClean="0">
                <a:cs typeface="B Yagut" pitchFamily="2" charset="-78"/>
              </a:rPr>
              <a:t>نقض حق و مانع شدن ديگران از نقض آن</a:t>
            </a:r>
            <a:r>
              <a:rPr lang="fa-IR" sz="4100" dirty="0" smtClean="0">
                <a:cs typeface="B Yagut" pitchFamily="2" charset="-78"/>
              </a:rPr>
              <a:t> است</a:t>
            </a:r>
            <a:r>
              <a:rPr lang="en-US" sz="4100" dirty="0" smtClean="0">
                <a:cs typeface="B Yagut" pitchFamily="2" charset="-78"/>
              </a:rPr>
              <a:t>.</a:t>
            </a:r>
            <a:endParaRPr lang="fa-IR" sz="4100" dirty="0" smtClean="0">
              <a:cs typeface="B Yagut" pitchFamily="2" charset="-78"/>
            </a:endParaRPr>
          </a:p>
          <a:p>
            <a:pPr algn="just">
              <a:buFont typeface="Wingdings" panose="05000000000000000000" pitchFamily="2" charset="2"/>
              <a:buChar char="§"/>
            </a:pPr>
            <a:endParaRPr lang="fa-IR" sz="4100" dirty="0" smtClean="0">
              <a:cs typeface="B Yagut" pitchFamily="2" charset="-78"/>
            </a:endParaRPr>
          </a:p>
          <a:p>
            <a:pPr marL="0" indent="0" algn="just">
              <a:buNone/>
            </a:pPr>
            <a:r>
              <a:rPr lang="fa-IR" b="1" dirty="0" smtClean="0">
                <a:cs typeface="B Yagut" pitchFamily="2" charset="-78"/>
              </a:rPr>
              <a:t>ذكر نمونه هايي براي تعهد به حمايت از حق بر سلامتي </a:t>
            </a:r>
            <a:r>
              <a:rPr lang="en-US" b="1" dirty="0" smtClean="0">
                <a:cs typeface="B Yagut" pitchFamily="2" charset="-78"/>
              </a:rPr>
              <a:t>:</a:t>
            </a:r>
            <a:endParaRPr lang="fa-IR" b="1" dirty="0" smtClean="0">
              <a:cs typeface="B Yagut" pitchFamily="2" charset="-78"/>
            </a:endParaRPr>
          </a:p>
          <a:p>
            <a:pPr marL="0" indent="0" algn="just">
              <a:buNone/>
            </a:pPr>
            <a:endParaRPr lang="fa-IR" b="1" dirty="0" smtClean="0">
              <a:cs typeface="B Yagut" pitchFamily="2" charset="-78"/>
            </a:endParaRPr>
          </a:p>
          <a:p>
            <a:pPr algn="just">
              <a:buFont typeface="Wingdings" panose="05000000000000000000" pitchFamily="2" charset="2"/>
              <a:buChar char="§"/>
            </a:pPr>
            <a:r>
              <a:rPr lang="fa-IR" sz="3600" dirty="0" smtClean="0">
                <a:cs typeface="B Yagut" pitchFamily="2" charset="-78"/>
              </a:rPr>
              <a:t>تعهد به كنترل بازاررساني تجهيزات پزشكي و داروها توسط اشخاص ثالث، اطمينان از اينكه شاغلان در بخش پزشكي و ساير افراد حرفه اي در بخش سلامت، حائزمعيارهاي مناسب تحصيلي، مهارتي و موازين اخلاقي و رفتاري باشند</a:t>
            </a:r>
            <a:r>
              <a:rPr lang="en-US" sz="3600" dirty="0" smtClean="0">
                <a:cs typeface="B Yagut" pitchFamily="2" charset="-78"/>
              </a:rPr>
              <a:t>.</a:t>
            </a:r>
          </a:p>
          <a:p>
            <a:pPr algn="just">
              <a:buFont typeface="Wingdings" panose="05000000000000000000" pitchFamily="2" charset="2"/>
              <a:buChar char="§"/>
            </a:pPr>
            <a:endParaRPr lang="fa-IR" sz="3000" dirty="0" smtClean="0">
              <a:cs typeface="B Yagut" pitchFamily="2" charset="-78"/>
            </a:endParaRPr>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294"/>
    </mc:Choice>
    <mc:Fallback xmlns="">
      <p:transition spd="slow" advTm="43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fa-IR" sz="4000" b="1" dirty="0" smtClean="0">
                <a:solidFill>
                  <a:srgbClr val="FF0000"/>
                </a:solidFill>
                <a:cs typeface="B Yagut" pitchFamily="2" charset="-78"/>
              </a:rPr>
              <a:t>تعهد به ايفا و اجرا</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412776"/>
            <a:ext cx="8229600" cy="5184576"/>
          </a:xfrm>
        </p:spPr>
        <p:txBody>
          <a:bodyPr>
            <a:normAutofit/>
          </a:bodyPr>
          <a:lstStyle/>
          <a:p>
            <a:pPr algn="just">
              <a:buFont typeface="Wingdings" panose="05000000000000000000" pitchFamily="2" charset="2"/>
              <a:buChar char="§"/>
            </a:pPr>
            <a:r>
              <a:rPr lang="fa-IR" b="1" dirty="0" smtClean="0">
                <a:solidFill>
                  <a:schemeClr val="accent1">
                    <a:lumMod val="50000"/>
                  </a:schemeClr>
                </a:solidFill>
                <a:cs typeface="B Yagut" pitchFamily="2" charset="-78"/>
              </a:rPr>
              <a:t>تعهد به ايفا </a:t>
            </a:r>
            <a:r>
              <a:rPr lang="fa-IR" dirty="0" smtClean="0">
                <a:cs typeface="B Yagut" pitchFamily="2" charset="-78"/>
              </a:rPr>
              <a:t>براي تحقق حقوق اقتصادي، اجتماعي و فرهنگي جنبه محوري دارد.</a:t>
            </a:r>
          </a:p>
          <a:p>
            <a:pPr algn="just">
              <a:buFont typeface="Wingdings" panose="05000000000000000000" pitchFamily="2" charset="2"/>
              <a:buChar char="§"/>
            </a:pPr>
            <a:r>
              <a:rPr lang="fa-IR" dirty="0" smtClean="0">
                <a:cs typeface="B Yagut" pitchFamily="2" charset="-78"/>
              </a:rPr>
              <a:t>از اين رو تعهد دولت ها براي ايفاي حق بر سلامتي به معناي </a:t>
            </a:r>
            <a:r>
              <a:rPr lang="fa-IR" b="1" dirty="0" smtClean="0">
                <a:cs typeface="B Yagut" pitchFamily="2" charset="-78"/>
              </a:rPr>
              <a:t>انجام اقداماتي ضروري </a:t>
            </a:r>
            <a:r>
              <a:rPr lang="fa-IR" dirty="0" smtClean="0">
                <a:cs typeface="B Yagut" pitchFamily="2" charset="-78"/>
              </a:rPr>
              <a:t>براي </a:t>
            </a:r>
            <a:r>
              <a:rPr lang="fa-IR" b="1" dirty="0" smtClean="0">
                <a:cs typeface="B Yagut" pitchFamily="2" charset="-78"/>
              </a:rPr>
              <a:t>برآورده ساختن نيازهاي افراد درخصوص سلامتي</a:t>
            </a:r>
            <a:r>
              <a:rPr lang="fa-IR" dirty="0" smtClean="0">
                <a:cs typeface="B Yagut" pitchFamily="2" charset="-78"/>
              </a:rPr>
              <a:t> مي باشد.</a:t>
            </a:r>
          </a:p>
          <a:p>
            <a:pPr algn="just">
              <a:buFont typeface="Wingdings" panose="05000000000000000000" pitchFamily="2" charset="2"/>
              <a:buChar char="§"/>
            </a:pPr>
            <a:endParaRPr lang="en-US" dirty="0" smtClean="0">
              <a:cs typeface="B Yagut" pitchFamily="2" charset="-78"/>
            </a:endParaRPr>
          </a:p>
          <a:p>
            <a:pPr algn="just">
              <a:buFont typeface="Wingdings" panose="05000000000000000000" pitchFamily="2" charset="2"/>
              <a:buChar char="§"/>
            </a:pPr>
            <a:r>
              <a:rPr lang="fa-IR" dirty="0" smtClean="0">
                <a:cs typeface="B Yagut" pitchFamily="2" charset="-78"/>
              </a:rPr>
              <a:t>به عبارتي ديگر، </a:t>
            </a:r>
            <a:r>
              <a:rPr lang="fa-IR" b="1" dirty="0" smtClean="0">
                <a:cs typeface="B Yagut" pitchFamily="2" charset="-78"/>
              </a:rPr>
              <a:t>دولت ها موظفند </a:t>
            </a:r>
            <a:r>
              <a:rPr lang="fa-IR" dirty="0" smtClean="0">
                <a:cs typeface="B Yagut" pitchFamily="2" charset="-78"/>
              </a:rPr>
              <a:t>زمينه </a:t>
            </a:r>
            <a:r>
              <a:rPr lang="fa-IR" sz="2800" b="1" dirty="0" smtClean="0">
                <a:solidFill>
                  <a:schemeClr val="accent1">
                    <a:lumMod val="50000"/>
                  </a:schemeClr>
                </a:solidFill>
                <a:cs typeface="B Yagut" pitchFamily="2" charset="-78"/>
              </a:rPr>
              <a:t>برخورداري و امكانات لازم براي بهره مندي از حق بر سلامتي</a:t>
            </a:r>
            <a:r>
              <a:rPr lang="fa-IR" sz="2800" dirty="0" smtClean="0">
                <a:cs typeface="B Yagut" pitchFamily="2" charset="-78"/>
              </a:rPr>
              <a:t> </a:t>
            </a:r>
            <a:r>
              <a:rPr lang="fa-IR" dirty="0" smtClean="0">
                <a:cs typeface="B Yagut" pitchFamily="2" charset="-78"/>
              </a:rPr>
              <a:t>را تأمين كنند</a:t>
            </a:r>
            <a:r>
              <a:rPr lang="en-US" dirty="0" smtClean="0">
                <a:cs typeface="B Yagut" pitchFamily="2" charset="-78"/>
              </a:rPr>
              <a:t>.</a:t>
            </a:r>
            <a:endParaRPr lang="fa-IR"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88"/>
    </mc:Choice>
    <mc:Fallback xmlns="">
      <p:transition spd="slow" advTm="3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a:bodyPr>
          <a:lstStyle/>
          <a:p>
            <a:r>
              <a:rPr lang="fa-IR" sz="4000" b="1" dirty="0" smtClean="0">
                <a:solidFill>
                  <a:srgbClr val="FF0000"/>
                </a:solidFill>
                <a:cs typeface="B Yagut" pitchFamily="2" charset="-78"/>
              </a:rPr>
              <a:t>اهداف آموزشی</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600200"/>
            <a:ext cx="8229600" cy="4525963"/>
          </a:xfrm>
        </p:spPr>
        <p:txBody>
          <a:bodyPr>
            <a:normAutofit/>
          </a:bodyPr>
          <a:lstStyle/>
          <a:p>
            <a:pPr marL="0" indent="0">
              <a:lnSpc>
                <a:spcPct val="150000"/>
              </a:lnSpc>
              <a:buNone/>
            </a:pPr>
            <a:r>
              <a:rPr lang="fa-IR" sz="2800" b="1" dirty="0" smtClean="0">
                <a:cs typeface="B Yagut" pitchFamily="2" charset="-78"/>
              </a:rPr>
              <a:t>6- تعهدات  دولت ها در قبال حق بر سلامتی را توضیح دهد. </a:t>
            </a:r>
          </a:p>
          <a:p>
            <a:pPr marL="0" indent="0">
              <a:lnSpc>
                <a:spcPct val="150000"/>
              </a:lnSpc>
              <a:buNone/>
            </a:pPr>
            <a:r>
              <a:rPr lang="fa-IR" sz="2800" b="1" dirty="0" smtClean="0">
                <a:cs typeface="B Yagut" pitchFamily="2" charset="-78"/>
              </a:rPr>
              <a:t>7- ابعاد تعهدات دولت ها را نام ببرد. </a:t>
            </a:r>
          </a:p>
          <a:p>
            <a:pPr marL="0" indent="0">
              <a:lnSpc>
                <a:spcPct val="150000"/>
              </a:lnSpc>
              <a:buNone/>
            </a:pPr>
            <a:r>
              <a:rPr lang="fa-IR" sz="2800" b="1" smtClean="0">
                <a:cs typeface="B Yagut" pitchFamily="2" charset="-78"/>
              </a:rPr>
              <a:t>8- </a:t>
            </a:r>
            <a:r>
              <a:rPr lang="fa-IR" sz="2800" b="1" dirty="0" smtClean="0">
                <a:cs typeface="B Yagut" pitchFamily="2" charset="-78"/>
              </a:rPr>
              <a:t>مسؤوليت بخش خصوصي و نهادهاي غير دولتي در قبال حق بر سلامتي را بیان کند. </a:t>
            </a:r>
            <a:endParaRPr lang="fa-IR" sz="2800" b="1" dirty="0">
              <a:cs typeface="B Yagut"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382"/>
    </mc:Choice>
    <mc:Fallback xmlns="">
      <p:transition spd="slow" advTm="2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t/>
            </a:r>
            <a:br>
              <a:rPr lang="fa-IR" b="1" dirty="0" smtClean="0"/>
            </a:br>
            <a:r>
              <a:rPr lang="fa-IR" b="1" dirty="0" smtClean="0">
                <a:solidFill>
                  <a:srgbClr val="FF0000"/>
                </a:solidFill>
                <a:cs typeface="B Yagut" pitchFamily="2" charset="-78"/>
              </a:rPr>
              <a:t>مسؤوليت بخش خصوصي و نهادهاي غير دولتي در قبال حق بر سلامتي</a:t>
            </a:r>
            <a:r>
              <a:rPr lang="en-US" dirty="0" smtClean="0"/>
              <a:t/>
            </a:r>
            <a:br>
              <a:rPr lang="en-US" dirty="0" smtClean="0"/>
            </a:br>
            <a:endParaRPr lang="fa-IR" dirty="0"/>
          </a:p>
        </p:txBody>
      </p:sp>
      <p:sp>
        <p:nvSpPr>
          <p:cNvPr id="3" name="Content Placeholder 2"/>
          <p:cNvSpPr>
            <a:spLocks noGrp="1"/>
          </p:cNvSpPr>
          <p:nvPr>
            <p:ph idx="1"/>
          </p:nvPr>
        </p:nvSpPr>
        <p:spPr/>
        <p:txBody>
          <a:bodyPr>
            <a:noAutofit/>
          </a:bodyPr>
          <a:lstStyle/>
          <a:p>
            <a:pPr algn="just"/>
            <a:r>
              <a:rPr lang="fa-IR" sz="2800" dirty="0" smtClean="0">
                <a:cs typeface="B Yagut" pitchFamily="2" charset="-78"/>
              </a:rPr>
              <a:t>تجار و بخش خصوصي به عنوان تأثيرگذاران بر تحقق و ارتقاي </a:t>
            </a:r>
            <a:r>
              <a:rPr lang="fa-IR" b="1" dirty="0" smtClean="0">
                <a:cs typeface="B Yagut" pitchFamily="2" charset="-78"/>
              </a:rPr>
              <a:t>حق بر سلامت </a:t>
            </a:r>
            <a:r>
              <a:rPr lang="fa-IR" sz="2800" dirty="0" smtClean="0">
                <a:cs typeface="B Yagut" pitchFamily="2" charset="-78"/>
              </a:rPr>
              <a:t>محسوب مي گردند.</a:t>
            </a:r>
            <a:r>
              <a:rPr lang="en-US" sz="2800" dirty="0" smtClean="0">
                <a:cs typeface="B Yagut" pitchFamily="2" charset="-78"/>
              </a:rPr>
              <a:t> </a:t>
            </a:r>
            <a:endParaRPr lang="fa-IR" sz="2800" dirty="0" smtClean="0">
              <a:cs typeface="B Yagut" pitchFamily="2" charset="-78"/>
            </a:endParaRPr>
          </a:p>
          <a:p>
            <a:pPr marL="0" indent="0" algn="just">
              <a:buNone/>
            </a:pPr>
            <a:endParaRPr lang="en-US" sz="2800" dirty="0" smtClean="0">
              <a:cs typeface="B Yagut" pitchFamily="2" charset="-78"/>
            </a:endParaRPr>
          </a:p>
          <a:p>
            <a:pPr algn="just"/>
            <a:r>
              <a:rPr lang="fa-IR" sz="2800" dirty="0" smtClean="0">
                <a:cs typeface="B Yagut" pitchFamily="2" charset="-78"/>
              </a:rPr>
              <a:t>شركت هاي تجاري محصولات دارويي و تجهيزات پزشكي، به نوعي به طور خصوصي اجراي </a:t>
            </a:r>
            <a:r>
              <a:rPr lang="fa-IR" b="1" dirty="0" smtClean="0">
                <a:cs typeface="B Yagut" pitchFamily="2" charset="-78"/>
              </a:rPr>
              <a:t>حق بر سلامت </a:t>
            </a:r>
            <a:r>
              <a:rPr lang="fa-IR" sz="2800" dirty="0" smtClean="0">
                <a:cs typeface="B Yagut" pitchFamily="2" charset="-78"/>
              </a:rPr>
              <a:t>را برعهده دارند.</a:t>
            </a:r>
          </a:p>
          <a:p>
            <a:pPr algn="just"/>
            <a:endParaRPr lang="fa-IR" sz="2800" dirty="0" smtClean="0">
              <a:cs typeface="B Yagut" pitchFamily="2" charset="-78"/>
            </a:endParaRPr>
          </a:p>
          <a:p>
            <a:pPr algn="just"/>
            <a:r>
              <a:rPr lang="fa-IR" sz="2800" dirty="0" smtClean="0">
                <a:cs typeface="B Yagut" pitchFamily="2" charset="-78"/>
              </a:rPr>
              <a:t>كارخانه ها و شركت هاي خصوصي نيز ممكن است به طور غيرمستقيم، از طريق آلوده نمودن آب و هوا، محيط زيست حق بر سلامت را نقض نمايند</a:t>
            </a:r>
            <a:r>
              <a:rPr lang="en-US" sz="2800" dirty="0" smtClean="0">
                <a:cs typeface="B Yagut" pitchFamily="2" charset="-78"/>
              </a:rPr>
              <a:t>.</a:t>
            </a:r>
            <a:endParaRPr lang="fa-IR" sz="2800" dirty="0">
              <a:cs typeface="B Yagut"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96"/>
    </mc:Choice>
    <mc:Fallback xmlns="">
      <p:transition spd="slow" advTm="46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fa-IR" sz="4000" b="1" dirty="0" smtClean="0">
                <a:solidFill>
                  <a:srgbClr val="FF0000"/>
                </a:solidFill>
                <a:cs typeface="B Yagut" pitchFamily="2" charset="-78"/>
              </a:rPr>
              <a:t>خلاصه مطالب و نتیجه گیری </a:t>
            </a:r>
            <a:endParaRPr lang="fa-IR" sz="4000" b="1" dirty="0">
              <a:solidFill>
                <a:srgbClr val="FF0000"/>
              </a:solidFill>
              <a:cs typeface="B Yagut" pitchFamily="2" charset="-78"/>
            </a:endParaRPr>
          </a:p>
        </p:txBody>
      </p:sp>
      <p:sp>
        <p:nvSpPr>
          <p:cNvPr id="3" name="Content Placeholder 2"/>
          <p:cNvSpPr>
            <a:spLocks noGrp="1"/>
          </p:cNvSpPr>
          <p:nvPr>
            <p:ph idx="1"/>
          </p:nvPr>
        </p:nvSpPr>
        <p:spPr/>
        <p:txBody>
          <a:bodyPr>
            <a:normAutofit lnSpcReduction="10000"/>
          </a:bodyPr>
          <a:lstStyle/>
          <a:p>
            <a:pPr algn="just"/>
            <a:r>
              <a:rPr lang="fa-IR" sz="2800" dirty="0" smtClean="0">
                <a:cs typeface="B Yagut" pitchFamily="2" charset="-78"/>
              </a:rPr>
              <a:t>حق سلامتي در پيوندي ناگسستني با </a:t>
            </a:r>
            <a:r>
              <a:rPr lang="fa-IR" sz="2800" b="1" dirty="0" smtClean="0">
                <a:cs typeface="B Yagut" pitchFamily="2" charset="-78"/>
              </a:rPr>
              <a:t>حق حيات </a:t>
            </a:r>
            <a:r>
              <a:rPr lang="fa-IR" sz="2800" dirty="0" smtClean="0">
                <a:cs typeface="B Yagut" pitchFamily="2" charset="-78"/>
              </a:rPr>
              <a:t>(نسل اول حقوق بشر) قراردارد و از سوي ديگر با حق بهداشت و تأمين اجتماعي گره خورده است</a:t>
            </a:r>
            <a:r>
              <a:rPr lang="en-US" sz="2800" dirty="0" smtClean="0">
                <a:cs typeface="B Yagut" pitchFamily="2" charset="-78"/>
              </a:rPr>
              <a:t>.</a:t>
            </a:r>
            <a:endParaRPr lang="fa-IR" sz="2800" dirty="0" smtClean="0">
              <a:cs typeface="B Yagut" pitchFamily="2" charset="-78"/>
            </a:endParaRPr>
          </a:p>
          <a:p>
            <a:pPr algn="just"/>
            <a:r>
              <a:rPr lang="fa-IR" sz="2800" dirty="0" smtClean="0">
                <a:cs typeface="B Yagut" pitchFamily="2" charset="-78"/>
              </a:rPr>
              <a:t>حق سلامتي را ميتوان حلقه ارتباط نسل هاي مختلف حقوق بشر قلمداد نمود. حق بر سلامتي به منزله حقي از حقوق بشر در اسناد ملي و بين المللي جايگاه والايي دارد و مي توان آن را از اصول كلي پذيرفته شده در نظام هاي حقوقي توسعه يافته محسوب نمود.</a:t>
            </a:r>
          </a:p>
          <a:p>
            <a:pPr algn="just"/>
            <a:r>
              <a:rPr lang="fa-IR" sz="2800" dirty="0" smtClean="0">
                <a:cs typeface="B Yagut" pitchFamily="2" charset="-78"/>
              </a:rPr>
              <a:t>تعهدات دولت ها در قبال حق بر سلامتي همانند هر حق بشري ديگر داراي سه بعد است</a:t>
            </a:r>
            <a:r>
              <a:rPr lang="en-US" sz="2800" dirty="0" smtClean="0">
                <a:cs typeface="B Yagut" pitchFamily="2" charset="-78"/>
              </a:rPr>
              <a:t>:</a:t>
            </a:r>
            <a:r>
              <a:rPr lang="fa-IR" sz="2800" dirty="0" smtClean="0">
                <a:cs typeface="B Yagut" pitchFamily="2" charset="-78"/>
              </a:rPr>
              <a:t>تعهد به احترام ،تعهد به حمایت ، و ایفا</a:t>
            </a:r>
            <a:endParaRPr lang="en-US" sz="2800" dirty="0" smtClean="0">
              <a:cs typeface="B Yagut" pitchFamily="2" charset="-78"/>
            </a:endParaRPr>
          </a:p>
          <a:p>
            <a:pPr algn="just"/>
            <a:endParaRPr lang="fa-IR" sz="2800" dirty="0" smtClean="0">
              <a:cs typeface="B Yagut" pitchFamily="2" charset="-78"/>
            </a:endParaRPr>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435"/>
    </mc:Choice>
    <mc:Fallback xmlns="">
      <p:transition spd="slow" advTm="47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پرسش و تمرین </a:t>
            </a:r>
            <a:endParaRPr lang="fa-IR" sz="4000" b="1" dirty="0">
              <a:solidFill>
                <a:srgbClr val="FF0000"/>
              </a:solidFill>
              <a:cs typeface="B Yagut" pitchFamily="2" charset="-78"/>
            </a:endParaRPr>
          </a:p>
        </p:txBody>
      </p:sp>
      <p:sp>
        <p:nvSpPr>
          <p:cNvPr id="3" name="Content Placeholder 2"/>
          <p:cNvSpPr>
            <a:spLocks noGrp="1"/>
          </p:cNvSpPr>
          <p:nvPr>
            <p:ph idx="1"/>
          </p:nvPr>
        </p:nvSpPr>
        <p:spPr/>
        <p:txBody>
          <a:bodyPr>
            <a:normAutofit/>
          </a:bodyPr>
          <a:lstStyle/>
          <a:p>
            <a:pPr marL="514350" indent="-514350">
              <a:lnSpc>
                <a:spcPct val="150000"/>
              </a:lnSpc>
              <a:buFont typeface="+mj-lt"/>
              <a:buAutoNum type="arabicPeriod"/>
            </a:pPr>
            <a:r>
              <a:rPr lang="fa-IR" sz="3000" b="1" dirty="0" smtClean="0">
                <a:cs typeface="B Yagut" pitchFamily="2" charset="-78"/>
              </a:rPr>
              <a:t>مفهوم و دامنه حقوق سلامت را نام ببرید.</a:t>
            </a:r>
          </a:p>
          <a:p>
            <a:pPr marL="514350" indent="-514350">
              <a:lnSpc>
                <a:spcPct val="150000"/>
              </a:lnSpc>
              <a:buFont typeface="+mj-lt"/>
              <a:buAutoNum type="arabicPeriod"/>
            </a:pPr>
            <a:r>
              <a:rPr lang="fa-IR" sz="3000" b="1" dirty="0" smtClean="0">
                <a:cs typeface="B Yagut" pitchFamily="2" charset="-78"/>
              </a:rPr>
              <a:t>عناصر حقوق سلامت را توضیح دهید. </a:t>
            </a:r>
          </a:p>
          <a:p>
            <a:pPr marL="514350" indent="-514350">
              <a:lnSpc>
                <a:spcPct val="150000"/>
              </a:lnSpc>
              <a:buFont typeface="+mj-lt"/>
              <a:buAutoNum type="arabicPeriod"/>
            </a:pPr>
            <a:r>
              <a:rPr lang="fa-IR" sz="3000" b="1" dirty="0" smtClean="0">
                <a:cs typeface="B Yagut" pitchFamily="2" charset="-78"/>
              </a:rPr>
              <a:t>تعهدات دولت ها در قبال حقوق سلامت را بیان کنید. </a:t>
            </a:r>
          </a:p>
          <a:p>
            <a:pPr marL="514350" indent="-514350">
              <a:lnSpc>
                <a:spcPct val="150000"/>
              </a:lnSpc>
              <a:buFont typeface="+mj-lt"/>
              <a:buAutoNum type="arabicPeriod"/>
            </a:pPr>
            <a:r>
              <a:rPr lang="fa-IR" sz="3000" b="1" dirty="0" smtClean="0">
                <a:cs typeface="B Yagut" pitchFamily="2" charset="-78"/>
              </a:rPr>
              <a:t> یک خلاصه نویسی دو صفحه ای (20 سطر ) را در خصوص حقوق سلامت تهیه کنید</a:t>
            </a:r>
            <a:r>
              <a:rPr lang="fa-IR" b="1" dirty="0" smtClean="0">
                <a:cs typeface="B Yagut" pitchFamily="2" charset="-78"/>
              </a:rPr>
              <a:t>. </a:t>
            </a:r>
          </a:p>
          <a:p>
            <a:endParaRPr lang="fa-IR" b="1"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60"/>
    </mc:Choice>
    <mc:Fallback xmlns="">
      <p:transition spd="slow" advTm="2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r>
              <a:rPr lang="fa-IR" sz="4000" b="1" dirty="0" smtClean="0">
                <a:solidFill>
                  <a:srgbClr val="FF0000"/>
                </a:solidFill>
                <a:cs typeface="B Yagut" pitchFamily="2" charset="-78"/>
              </a:rPr>
              <a:t>فهرست منابع</a:t>
            </a:r>
            <a:endParaRPr lang="fa-IR" sz="4000" b="1" dirty="0">
              <a:solidFill>
                <a:srgbClr val="FF0000"/>
              </a:solidFill>
              <a:cs typeface="B Yagut" pitchFamily="2" charset="-78"/>
            </a:endParaRPr>
          </a:p>
        </p:txBody>
      </p:sp>
      <p:sp>
        <p:nvSpPr>
          <p:cNvPr id="3" name="Content Placeholder 2"/>
          <p:cNvSpPr>
            <a:spLocks noGrp="1"/>
          </p:cNvSpPr>
          <p:nvPr>
            <p:ph idx="1"/>
          </p:nvPr>
        </p:nvSpPr>
        <p:spPr/>
        <p:txBody>
          <a:bodyPr>
            <a:normAutofit/>
          </a:bodyPr>
          <a:lstStyle/>
          <a:p>
            <a:pPr marL="0" lvl="0" indent="0" algn="just">
              <a:buNone/>
            </a:pPr>
            <a:r>
              <a:rPr lang="fa-IR" sz="2800" dirty="0" smtClean="0">
                <a:cs typeface="B Yagut" pitchFamily="2" charset="-78"/>
              </a:rPr>
              <a:t>1</a:t>
            </a:r>
            <a:r>
              <a:rPr lang="fa-IR" sz="2400" b="1" dirty="0" smtClean="0">
                <a:cs typeface="B Yagut" pitchFamily="2" charset="-78"/>
              </a:rPr>
              <a:t>-</a:t>
            </a:r>
            <a:r>
              <a:rPr lang="ar-SA" sz="2400" b="1" dirty="0" smtClean="0">
                <a:cs typeface="B Yagut" pitchFamily="2" charset="-78"/>
              </a:rPr>
              <a:t>آل كجباف، حسين. مفهوم و جايگاه حق بر سلامت در اسناد ببین المللی حقوق بشر، فصلنامه حقوق پزشكي سال هفتم، شماره بيست و چهارم، بهار</a:t>
            </a:r>
            <a:r>
              <a:rPr lang="en-US" sz="2400" dirty="0" smtClean="0">
                <a:cs typeface="B Yagut" pitchFamily="2" charset="-78"/>
              </a:rPr>
              <a:t>( 1392)</a:t>
            </a:r>
            <a:r>
              <a:rPr lang="fa-IR" sz="2400" b="1" dirty="0" smtClean="0">
                <a:cs typeface="B Yagut" pitchFamily="2" charset="-78"/>
              </a:rPr>
              <a:t>.</a:t>
            </a:r>
            <a:endParaRPr lang="en-US" sz="2400" b="1" dirty="0" smtClean="0">
              <a:cs typeface="B Yagut" pitchFamily="2" charset="-78"/>
            </a:endParaRPr>
          </a:p>
          <a:p>
            <a:pPr marL="0" lvl="0" indent="0" algn="just">
              <a:buNone/>
            </a:pPr>
            <a:r>
              <a:rPr lang="fa-IR" sz="2400" b="1" dirty="0" smtClean="0">
                <a:cs typeface="B Yagut" pitchFamily="2" charset="-78"/>
              </a:rPr>
              <a:t>2-</a:t>
            </a:r>
            <a:r>
              <a:rPr lang="ar-SA" sz="2400" b="1" dirty="0" smtClean="0">
                <a:cs typeface="B Yagut" pitchFamily="2" charset="-78"/>
              </a:rPr>
              <a:t>آرتور اس</a:t>
            </a:r>
            <a:r>
              <a:rPr lang="en-US" sz="2400" b="1" dirty="0" smtClean="0">
                <a:cs typeface="B Yagut" pitchFamily="2" charset="-78"/>
              </a:rPr>
              <a:t>.</a:t>
            </a:r>
            <a:r>
              <a:rPr lang="ar-SA" sz="2400" b="1" dirty="0" smtClean="0">
                <a:cs typeface="B Yagut" pitchFamily="2" charset="-78"/>
              </a:rPr>
              <a:t>ربر</a:t>
            </a:r>
            <a:r>
              <a:rPr lang="en-US" sz="2400" b="1" dirty="0" smtClean="0">
                <a:cs typeface="B Yagut" pitchFamily="2" charset="-78"/>
              </a:rPr>
              <a:t>. </a:t>
            </a:r>
            <a:r>
              <a:rPr lang="ar-SA" sz="2400" b="1" dirty="0" smtClean="0">
                <a:cs typeface="B Yagut" pitchFamily="2" charset="-78"/>
              </a:rPr>
              <a:t>فرهنگ روان شناسي؛ ترجمه</a:t>
            </a:r>
            <a:r>
              <a:rPr lang="en-US" sz="2400" b="1" dirty="0" smtClean="0">
                <a:cs typeface="B Yagut" pitchFamily="2" charset="-78"/>
              </a:rPr>
              <a:t>: </a:t>
            </a:r>
            <a:r>
              <a:rPr lang="ar-SA" sz="2400" b="1" dirty="0" smtClean="0">
                <a:cs typeface="B Yagut" pitchFamily="2" charset="-78"/>
              </a:rPr>
              <a:t>يوسف كريمي،تهران</a:t>
            </a:r>
            <a:r>
              <a:rPr lang="en-US" sz="2400" b="1" dirty="0" smtClean="0">
                <a:cs typeface="B Yagut" pitchFamily="2" charset="-78"/>
              </a:rPr>
              <a:t>: </a:t>
            </a:r>
            <a:r>
              <a:rPr lang="ar-SA" sz="2400" b="1" dirty="0" smtClean="0">
                <a:cs typeface="B Yagut" pitchFamily="2" charset="-78"/>
              </a:rPr>
              <a:t>انتشارات رشد</a:t>
            </a:r>
            <a:r>
              <a:rPr lang="en-US" sz="2400" dirty="0" smtClean="0">
                <a:cs typeface="B Yagut" pitchFamily="2" charset="-78"/>
              </a:rPr>
              <a:t>.( 1390 )</a:t>
            </a:r>
          </a:p>
          <a:p>
            <a:pPr marL="0" lvl="0" indent="0" algn="just">
              <a:buNone/>
            </a:pPr>
            <a:r>
              <a:rPr lang="fa-IR" sz="2400" b="1" dirty="0" smtClean="0">
                <a:cs typeface="B Yagut" pitchFamily="2" charset="-78"/>
              </a:rPr>
              <a:t>3-</a:t>
            </a:r>
            <a:r>
              <a:rPr lang="ar-SA" sz="2400" b="1" dirty="0" smtClean="0">
                <a:cs typeface="B Yagut" pitchFamily="2" charset="-78"/>
              </a:rPr>
              <a:t>آسبيورن ايده و ديگران</a:t>
            </a:r>
            <a:r>
              <a:rPr lang="en-US" sz="2400" b="1" dirty="0" smtClean="0">
                <a:cs typeface="B Yagut" pitchFamily="2" charset="-78"/>
              </a:rPr>
              <a:t>. </a:t>
            </a:r>
            <a:r>
              <a:rPr lang="ar-SA" sz="2400" b="1" dirty="0" smtClean="0">
                <a:cs typeface="B Yagut" pitchFamily="2" charset="-78"/>
              </a:rPr>
              <a:t>حقوق اقتصادي، اجتماعي، فرهنگي، ترجمه</a:t>
            </a:r>
            <a:r>
              <a:rPr lang="en-US" sz="2400" b="1" dirty="0" smtClean="0">
                <a:cs typeface="B Yagut" pitchFamily="2" charset="-78"/>
              </a:rPr>
              <a:t>: </a:t>
            </a:r>
            <a:r>
              <a:rPr lang="ar-SA" sz="2400" b="1" dirty="0" smtClean="0">
                <a:cs typeface="B Yagut" pitchFamily="2" charset="-78"/>
              </a:rPr>
              <a:t>اردشير امير ارجمند، تهران، انتشارات مجد، </a:t>
            </a:r>
            <a:r>
              <a:rPr lang="en-US" sz="2400" b="1" dirty="0" smtClean="0">
                <a:cs typeface="B Yagut" pitchFamily="2" charset="-78"/>
              </a:rPr>
              <a:t>.</a:t>
            </a:r>
            <a:r>
              <a:rPr lang="en-US" sz="2400" dirty="0" smtClean="0">
                <a:cs typeface="B Yagut" pitchFamily="2" charset="-78"/>
              </a:rPr>
              <a:t>( 1389 )</a:t>
            </a:r>
          </a:p>
          <a:p>
            <a:pPr marL="0" lvl="0" indent="0" algn="just">
              <a:buNone/>
            </a:pPr>
            <a:r>
              <a:rPr lang="fa-IR" sz="2800" b="1" dirty="0" smtClean="0">
                <a:cs typeface="B Yagut" pitchFamily="2" charset="-78"/>
              </a:rPr>
              <a:t>4-</a:t>
            </a:r>
            <a:r>
              <a:rPr lang="ar-SA" sz="2800" dirty="0" smtClean="0">
                <a:cs typeface="B Yagut" pitchFamily="2" charset="-78"/>
              </a:rPr>
              <a:t>دهخدا؛ علي اكبر</a:t>
            </a:r>
            <a:r>
              <a:rPr lang="en-US" sz="2800" dirty="0" smtClean="0">
                <a:cs typeface="B Yagut" pitchFamily="2" charset="-78"/>
              </a:rPr>
              <a:t>. </a:t>
            </a:r>
            <a:r>
              <a:rPr lang="ar-SA" sz="2800" dirty="0" smtClean="0">
                <a:cs typeface="B Yagut" pitchFamily="2" charset="-78"/>
              </a:rPr>
              <a:t>فرهنگ دهخد،ا جلد</a:t>
            </a:r>
            <a:r>
              <a:rPr lang="en-US" sz="2800" dirty="0" smtClean="0">
                <a:cs typeface="B Yagut" pitchFamily="2" charset="-78"/>
              </a:rPr>
              <a:t> 8</a:t>
            </a:r>
            <a:r>
              <a:rPr lang="ar-SA" sz="2800" dirty="0" smtClean="0">
                <a:cs typeface="B Yagut" pitchFamily="2" charset="-78"/>
              </a:rPr>
              <a:t>، انتشارات دانشگاه تهران، </a:t>
            </a:r>
            <a:endParaRPr lang="en-US" sz="2800" dirty="0" smtClean="0">
              <a:cs typeface="B Yagut" pitchFamily="2" charset="-78"/>
            </a:endParaRPr>
          </a:p>
          <a:p>
            <a:endParaRPr lang="fa-I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fa-IR" sz="4000" b="1" dirty="0" smtClean="0">
                <a:solidFill>
                  <a:srgbClr val="FF0000"/>
                </a:solidFill>
                <a:cs typeface="B Yagut" pitchFamily="2" charset="-78"/>
              </a:rPr>
              <a:t>فهرست منابع</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251520" y="1124744"/>
            <a:ext cx="8435280" cy="5256584"/>
          </a:xfrm>
        </p:spPr>
        <p:txBody>
          <a:bodyPr>
            <a:normAutofit/>
          </a:bodyPr>
          <a:lstStyle/>
          <a:p>
            <a:pPr marL="0" lvl="0" indent="0" algn="just">
              <a:lnSpc>
                <a:spcPct val="200000"/>
              </a:lnSpc>
              <a:buNone/>
            </a:pPr>
            <a:r>
              <a:rPr lang="fa-IR" dirty="0" smtClean="0">
                <a:cs typeface="B Yagut" pitchFamily="2" charset="-78"/>
              </a:rPr>
              <a:t>5</a:t>
            </a:r>
            <a:r>
              <a:rPr lang="fa-IR" sz="2400" dirty="0" smtClean="0">
                <a:cs typeface="B Yagut" pitchFamily="2" charset="-78"/>
              </a:rPr>
              <a:t>-</a:t>
            </a:r>
            <a:r>
              <a:rPr lang="ar-SA" sz="2000" b="1" dirty="0" smtClean="0">
                <a:cs typeface="B Yagut" pitchFamily="2" charset="-78"/>
              </a:rPr>
              <a:t>زماني؛ سيد قاسم</a:t>
            </a:r>
            <a:r>
              <a:rPr lang="en-US" sz="2000" b="1" dirty="0" smtClean="0">
                <a:cs typeface="B Yagut" pitchFamily="2" charset="-78"/>
              </a:rPr>
              <a:t>. </a:t>
            </a:r>
            <a:r>
              <a:rPr lang="ar-SA" sz="2000" b="1" dirty="0" smtClean="0">
                <a:cs typeface="B Yagut" pitchFamily="2" charset="-78"/>
              </a:rPr>
              <a:t>شبیه سازی درماني و حق بر سلامتي در قلمرو حقوق بین المللی بشر، پژوهش</a:t>
            </a:r>
            <a:r>
              <a:rPr lang="en-US" sz="2000" b="1" dirty="0" smtClean="0">
                <a:cs typeface="B Yagut" pitchFamily="2" charset="-78"/>
              </a:rPr>
              <a:t> (1385)</a:t>
            </a:r>
            <a:endParaRPr lang="fa-IR" sz="2000" b="1" dirty="0" smtClean="0">
              <a:cs typeface="B Yagut" pitchFamily="2" charset="-78"/>
            </a:endParaRPr>
          </a:p>
          <a:p>
            <a:pPr marL="0" indent="0" algn="just">
              <a:lnSpc>
                <a:spcPct val="200000"/>
              </a:lnSpc>
              <a:buNone/>
            </a:pPr>
            <a:r>
              <a:rPr lang="fa-IR" sz="2000" b="1" dirty="0" smtClean="0">
                <a:cs typeface="B Yagut" pitchFamily="2" charset="-78"/>
              </a:rPr>
              <a:t>6-</a:t>
            </a:r>
            <a:r>
              <a:rPr lang="ar-SA" sz="2000" b="1" dirty="0" smtClean="0">
                <a:cs typeface="B Yagut" pitchFamily="2" charset="-78"/>
              </a:rPr>
              <a:t>حقوق و سياست ، شماره 19</a:t>
            </a:r>
            <a:endParaRPr lang="en-US" sz="2000" b="1" dirty="0" smtClean="0">
              <a:cs typeface="B Yagut" pitchFamily="2" charset="-78"/>
            </a:endParaRPr>
          </a:p>
          <a:p>
            <a:pPr marL="0" indent="0" algn="just">
              <a:lnSpc>
                <a:spcPct val="200000"/>
              </a:lnSpc>
              <a:buNone/>
            </a:pPr>
            <a:r>
              <a:rPr lang="fa-IR" sz="2000" b="1" dirty="0" smtClean="0">
                <a:cs typeface="B Yagut" pitchFamily="2" charset="-78"/>
              </a:rPr>
              <a:t>7-</a:t>
            </a:r>
            <a:r>
              <a:rPr lang="ar-SA" sz="2000" b="1" dirty="0" smtClean="0">
                <a:cs typeface="B Yagut" pitchFamily="2" charset="-78"/>
              </a:rPr>
              <a:t>ضيائي بيگدلي، محمدرضا</a:t>
            </a:r>
            <a:r>
              <a:rPr lang="fa-IR" sz="2000" b="1" dirty="0" smtClean="0">
                <a:cs typeface="B Yagut" pitchFamily="2" charset="-78"/>
              </a:rPr>
              <a:t>، </a:t>
            </a:r>
            <a:r>
              <a:rPr lang="ar-SA" sz="2000" b="1" dirty="0" smtClean="0">
                <a:cs typeface="B Yagut" pitchFamily="2" charset="-78"/>
              </a:rPr>
              <a:t>حقوق معاهدات؛ انتشارات كتابخانه ي گنج دانش</a:t>
            </a:r>
            <a:r>
              <a:rPr lang="en-US" sz="2000" b="1" dirty="0" smtClean="0">
                <a:cs typeface="B Yagut" pitchFamily="2" charset="-78"/>
              </a:rPr>
              <a:t> .( 1385 )</a:t>
            </a:r>
            <a:endParaRPr lang="fa-IR" sz="2000" b="1" dirty="0" smtClean="0">
              <a:cs typeface="B Yagut" pitchFamily="2" charset="-78"/>
            </a:endParaRPr>
          </a:p>
          <a:p>
            <a:pPr marL="0" lvl="0" indent="0" algn="just">
              <a:lnSpc>
                <a:spcPct val="200000"/>
              </a:lnSpc>
              <a:buNone/>
            </a:pPr>
            <a:r>
              <a:rPr lang="fa-IR" sz="2000" b="1" dirty="0" smtClean="0">
                <a:cs typeface="B Yagut" pitchFamily="2" charset="-78"/>
              </a:rPr>
              <a:t>8-</a:t>
            </a:r>
            <a:r>
              <a:rPr lang="ar-SA" sz="2000" b="1" dirty="0" smtClean="0">
                <a:cs typeface="B Yagut" pitchFamily="2" charset="-78"/>
              </a:rPr>
              <a:t>عباسي، بيژن</a:t>
            </a:r>
            <a:r>
              <a:rPr lang="en-US" sz="2000" b="1" dirty="0" smtClean="0">
                <a:cs typeface="B Yagut" pitchFamily="2" charset="-78"/>
              </a:rPr>
              <a:t>. </a:t>
            </a:r>
            <a:r>
              <a:rPr lang="ar-SA" sz="2000" b="1" dirty="0" smtClean="0">
                <a:cs typeface="B Yagut" pitchFamily="2" charset="-78"/>
              </a:rPr>
              <a:t>حقوق بشر و آزاد يهاي بنيادين، تهران، نشر دادگستر</a:t>
            </a:r>
            <a:r>
              <a:rPr lang="en-US" sz="2000" b="1" dirty="0" smtClean="0">
                <a:cs typeface="B Yagut" pitchFamily="2" charset="-78"/>
              </a:rPr>
              <a:t>( 1390 )</a:t>
            </a:r>
            <a:endParaRPr lang="fa-IR" sz="2000" b="1" dirty="0" smtClean="0">
              <a:cs typeface="B Yagut" pitchFamily="2" charset="-78"/>
            </a:endParaRPr>
          </a:p>
          <a:p>
            <a:pPr marL="0" indent="0" algn="just">
              <a:lnSpc>
                <a:spcPct val="200000"/>
              </a:lnSpc>
              <a:buNone/>
            </a:pPr>
            <a:r>
              <a:rPr lang="fa-IR" sz="2000" b="1" dirty="0" smtClean="0">
                <a:cs typeface="B Yagut" pitchFamily="2" charset="-78"/>
              </a:rPr>
              <a:t>9-</a:t>
            </a:r>
            <a:r>
              <a:rPr lang="ar-SA" sz="2000" b="1" dirty="0" smtClean="0">
                <a:cs typeface="B Yagut" pitchFamily="2" charset="-78"/>
              </a:rPr>
              <a:t>كريون، متيوسي</a:t>
            </a:r>
            <a:r>
              <a:rPr lang="en-US" sz="2000" b="1" dirty="0" smtClean="0">
                <a:cs typeface="B Yagut" pitchFamily="2" charset="-78"/>
              </a:rPr>
              <a:t>.</a:t>
            </a:r>
            <a:r>
              <a:rPr lang="ar-SA" sz="2000" b="1" dirty="0" smtClean="0">
                <a:cs typeface="B Yagut" pitchFamily="2" charset="-78"/>
              </a:rPr>
              <a:t>آر</a:t>
            </a:r>
            <a:r>
              <a:rPr lang="en-US" sz="2000" b="1" dirty="0" smtClean="0">
                <a:cs typeface="B Yagut" pitchFamily="2" charset="-78"/>
              </a:rPr>
              <a:t>. </a:t>
            </a:r>
            <a:r>
              <a:rPr lang="ar-SA" sz="2000" b="1" dirty="0" smtClean="0">
                <a:cs typeface="B Yagut" pitchFamily="2" charset="-78"/>
              </a:rPr>
              <a:t>چشم اندازي به توسعه ميثاق بين المللي حقوق اقتصادي، اجتماعي و فرهنگي؛ ترجمه</a:t>
            </a:r>
            <a:r>
              <a:rPr lang="en-US" sz="2000" b="1" dirty="0" smtClean="0">
                <a:cs typeface="B Yagut" pitchFamily="2" charset="-78"/>
              </a:rPr>
              <a:t>: </a:t>
            </a:r>
            <a:r>
              <a:rPr lang="ar-SA" sz="2000" b="1" dirty="0" smtClean="0">
                <a:cs typeface="B Yagut" pitchFamily="2" charset="-78"/>
              </a:rPr>
              <a:t>محمد حبيبي مجنده، انتشارات دانشگاه مفيد</a:t>
            </a:r>
            <a:r>
              <a:rPr lang="en-US" sz="2000" b="1" dirty="0" smtClean="0">
                <a:cs typeface="B Yagut" pitchFamily="2" charset="-78"/>
              </a:rPr>
              <a:t> .( 1388 )</a:t>
            </a:r>
          </a:p>
          <a:p>
            <a:pPr lvl="0" algn="just"/>
            <a:endParaRPr lang="en-US" b="1" dirty="0" smtClean="0">
              <a:cs typeface="B Yagut" pitchFamily="2" charset="-78"/>
            </a:endParaRPr>
          </a:p>
          <a:p>
            <a:pPr algn="just"/>
            <a:endParaRPr lang="en-US" b="1" dirty="0" smtClean="0">
              <a:cs typeface="B Yagut" pitchFamily="2" charset="-78"/>
            </a:endParaRPr>
          </a:p>
          <a:p>
            <a:pPr lvl="0" algn="just"/>
            <a:endParaRPr lang="en-US" b="1" dirty="0" smtClean="0">
              <a:cs typeface="B Yagut" pitchFamily="2" charset="-78"/>
            </a:endParaRPr>
          </a:p>
          <a:p>
            <a:endParaRPr lang="fa-IR" dirty="0">
              <a:cs typeface="B Yagut" pitchFamily="2" charset="-7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فهرست منابع</a:t>
            </a:r>
            <a:endParaRPr lang="fa-IR" sz="4000" b="1" dirty="0">
              <a:solidFill>
                <a:srgbClr val="FF0000"/>
              </a:solidFill>
              <a:cs typeface="B Yagut" pitchFamily="2" charset="-78"/>
            </a:endParaRPr>
          </a:p>
        </p:txBody>
      </p:sp>
      <p:sp>
        <p:nvSpPr>
          <p:cNvPr id="3" name="Content Placeholder 2"/>
          <p:cNvSpPr>
            <a:spLocks noGrp="1"/>
          </p:cNvSpPr>
          <p:nvPr>
            <p:ph idx="1"/>
          </p:nvPr>
        </p:nvSpPr>
        <p:spPr/>
        <p:txBody>
          <a:bodyPr>
            <a:normAutofit fontScale="55000" lnSpcReduction="20000"/>
          </a:bodyPr>
          <a:lstStyle/>
          <a:p>
            <a:pPr algn="l" rtl="0"/>
            <a:r>
              <a:rPr lang="en-US" sz="5800" b="1" dirty="0" smtClean="0"/>
              <a:t>English references </a:t>
            </a:r>
            <a:endParaRPr lang="en-US" sz="5800" b="1" dirty="0" smtClean="0">
              <a:cs typeface="B Yagut" pitchFamily="2" charset="-78"/>
            </a:endParaRPr>
          </a:p>
          <a:p>
            <a:pPr lvl="0" algn="l" rtl="0"/>
            <a:r>
              <a:rPr lang="en-US" sz="3600" b="1" dirty="0" err="1" smtClean="0">
                <a:cs typeface="B Yagut" pitchFamily="2" charset="-78"/>
              </a:rPr>
              <a:t>Eide</a:t>
            </a:r>
            <a:r>
              <a:rPr lang="en-US" sz="3600" b="1" dirty="0" smtClean="0">
                <a:cs typeface="B Yagut" pitchFamily="2" charset="-78"/>
              </a:rPr>
              <a:t>, </a:t>
            </a:r>
            <a:r>
              <a:rPr lang="en-US" sz="3600" b="1" dirty="0" err="1" smtClean="0">
                <a:cs typeface="B Yagut" pitchFamily="2" charset="-78"/>
              </a:rPr>
              <a:t>Absyorn</a:t>
            </a:r>
            <a:r>
              <a:rPr lang="en-US" sz="3600" b="1" dirty="0" smtClean="0">
                <a:cs typeface="B Yagut" pitchFamily="2" charset="-78"/>
              </a:rPr>
              <a:t> and others, Economic, Social and Cultural Rights as Human</a:t>
            </a:r>
          </a:p>
          <a:p>
            <a:pPr lvl="0" algn="l" rtl="0"/>
            <a:r>
              <a:rPr lang="en-US" sz="3600" b="1" dirty="0" smtClean="0">
                <a:cs typeface="B Yagut" pitchFamily="2" charset="-78"/>
              </a:rPr>
              <a:t>Rights, Published by </a:t>
            </a:r>
            <a:r>
              <a:rPr lang="en-US" sz="3600" b="1" dirty="0" err="1" smtClean="0">
                <a:cs typeface="B Yagut" pitchFamily="2" charset="-78"/>
              </a:rPr>
              <a:t>Kluwer</a:t>
            </a:r>
            <a:r>
              <a:rPr lang="en-US" sz="3600" b="1" dirty="0" smtClean="0">
                <a:cs typeface="B Yagut" pitchFamily="2" charset="-78"/>
              </a:rPr>
              <a:t>, 1995.</a:t>
            </a:r>
          </a:p>
          <a:p>
            <a:pPr lvl="0" algn="l" rtl="0"/>
            <a:r>
              <a:rPr lang="en-US" sz="3600" b="1" dirty="0" smtClean="0">
                <a:cs typeface="B Yagut" pitchFamily="2" charset="-78"/>
              </a:rPr>
              <a:t>Eight General Programs of work, 1987</a:t>
            </a:r>
          </a:p>
          <a:p>
            <a:pPr lvl="0" algn="l" rtl="0"/>
            <a:r>
              <a:rPr lang="en-US" sz="3600" b="1" dirty="0" smtClean="0">
                <a:cs typeface="B Yagut" pitchFamily="2" charset="-78"/>
              </a:rPr>
              <a:t>Mahoney, K.E. Human Rights in the Twenty- First Century, 1993, pp: 481-</a:t>
            </a:r>
          </a:p>
          <a:p>
            <a:pPr lvl="0" algn="l" rtl="0"/>
            <a:r>
              <a:rPr lang="en-US" sz="3600" b="1" dirty="0" smtClean="0">
                <a:cs typeface="B Yagut" pitchFamily="2" charset="-78"/>
              </a:rPr>
              <a:t>493.</a:t>
            </a:r>
          </a:p>
          <a:p>
            <a:pPr lvl="0" algn="l" rtl="0"/>
            <a:r>
              <a:rPr lang="en-US" sz="3600" b="1" dirty="0" smtClean="0">
                <a:cs typeface="B Yagut" pitchFamily="2" charset="-78"/>
              </a:rPr>
              <a:t>The International Bank for Reconstruction and Development, World</a:t>
            </a:r>
          </a:p>
          <a:p>
            <a:pPr lvl="0" algn="l" rtl="0"/>
            <a:r>
              <a:rPr lang="en-US" sz="3600" b="1" dirty="0" smtClean="0">
                <a:cs typeface="B Yagut" pitchFamily="2" charset="-78"/>
              </a:rPr>
              <a:t>Development Report 1993: Investing in Health (NY: Oxford University</a:t>
            </a:r>
          </a:p>
          <a:p>
            <a:pPr lvl="0" algn="l" rtl="0"/>
            <a:r>
              <a:rPr lang="en-US" sz="3600" b="1" dirty="0" smtClean="0">
                <a:cs typeface="B Yagut" pitchFamily="2" charset="-78"/>
              </a:rPr>
              <a:t>Press), 1993.</a:t>
            </a:r>
          </a:p>
          <a:p>
            <a:pPr lvl="0" algn="l" rtl="0"/>
            <a:r>
              <a:rPr lang="en-US" sz="3600" b="1" dirty="0" err="1" smtClean="0">
                <a:cs typeface="B Yagut" pitchFamily="2" charset="-78"/>
              </a:rPr>
              <a:t>Toebes</a:t>
            </a:r>
            <a:r>
              <a:rPr lang="en-US" sz="3600" b="1" dirty="0" smtClean="0">
                <a:cs typeface="B Yagut" pitchFamily="2" charset="-78"/>
              </a:rPr>
              <a:t>, Brigit, Towards an Improved understanding of the International</a:t>
            </a:r>
          </a:p>
          <a:p>
            <a:pPr lvl="0" algn="l" rtl="0"/>
            <a:r>
              <a:rPr lang="en-US" sz="3600" b="1" dirty="0" smtClean="0">
                <a:cs typeface="B Yagut" pitchFamily="2" charset="-78"/>
              </a:rPr>
              <a:t>Human Right to Health, 21 HRQ 661, 1999</a:t>
            </a:r>
          </a:p>
          <a:p>
            <a:pPr algn="l">
              <a:buNone/>
            </a:pPr>
            <a:endParaRPr lang="fa-I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نظرات و پیشنهادات</a:t>
            </a:r>
            <a:endParaRPr lang="fa-IR" sz="4000" dirty="0">
              <a:solidFill>
                <a:srgbClr val="FF0000"/>
              </a:solidFill>
            </a:endParaRPr>
          </a:p>
        </p:txBody>
      </p:sp>
      <p:sp>
        <p:nvSpPr>
          <p:cNvPr id="3" name="Content Placeholder 2"/>
          <p:cNvSpPr>
            <a:spLocks noGrp="1"/>
          </p:cNvSpPr>
          <p:nvPr>
            <p:ph idx="1"/>
          </p:nvPr>
        </p:nvSpPr>
        <p:spPr>
          <a:xfrm>
            <a:off x="457200" y="1600200"/>
            <a:ext cx="8229600" cy="4853136"/>
          </a:xfrm>
        </p:spPr>
        <p:txBody>
          <a:bodyPr/>
          <a:lstStyle/>
          <a:p>
            <a:pPr marL="0" indent="0" algn="ctr">
              <a:buNone/>
            </a:pPr>
            <a:r>
              <a:rPr lang="fa-IR" b="1" dirty="0" smtClean="0">
                <a:cs typeface="B Yagut" pitchFamily="2" charset="-78"/>
              </a:rPr>
              <a:t>لطفا نظرات و پیشنهادات خود را پیرامون این بسته آموزشی را به آدرس زیر ارسال کنید :</a:t>
            </a:r>
          </a:p>
          <a:p>
            <a:endParaRPr lang="fa-IR" b="1" dirty="0" smtClean="0">
              <a:cs typeface="B Yagut" pitchFamily="2" charset="-78"/>
            </a:endParaRPr>
          </a:p>
          <a:p>
            <a:pPr marL="0" indent="0" algn="ctr">
              <a:buNone/>
            </a:pPr>
            <a:r>
              <a:rPr lang="fa-IR" sz="2400" b="1" dirty="0" smtClean="0">
                <a:cs typeface="B Yagut" pitchFamily="2" charset="-78"/>
              </a:rPr>
              <a:t>دانشگاه علوم پزشکی ارومیه </a:t>
            </a:r>
          </a:p>
          <a:p>
            <a:pPr marL="0" indent="0" algn="ctr">
              <a:buNone/>
            </a:pPr>
            <a:r>
              <a:rPr lang="fa-IR" sz="2400" b="1" dirty="0" smtClean="0">
                <a:cs typeface="B Yagut" pitchFamily="2" charset="-78"/>
              </a:rPr>
              <a:t>مرکز آموزش بهورزی و باز آموزی برنامه های سلامت شهید عباسی شهرستان  بوکان واقع در خیابان استاد هیمن _ کوچه لاچین 3 </a:t>
            </a:r>
          </a:p>
          <a:p>
            <a:pPr marL="0" indent="0" algn="ctr">
              <a:buNone/>
            </a:pPr>
            <a:endParaRPr lang="fa-IR" sz="2400" b="1" dirty="0" smtClean="0">
              <a:cs typeface="B Yagut" pitchFamily="2" charset="-78"/>
            </a:endParaRPr>
          </a:p>
          <a:p>
            <a:pPr marL="0" indent="0" algn="ctr">
              <a:buNone/>
            </a:pPr>
            <a:r>
              <a:rPr lang="en-US" sz="2800" dirty="0" err="1" smtClean="0">
                <a:cs typeface="+mj-cs"/>
              </a:rPr>
              <a:t>Email:phc_goshtaresh@umsu.ac.ir</a:t>
            </a:r>
            <a:endParaRPr lang="fa-IR" sz="2800" dirty="0">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fa-IR" sz="4000" b="1" dirty="0" smtClean="0">
                <a:solidFill>
                  <a:srgbClr val="FF0000"/>
                </a:solidFill>
                <a:cs typeface="B Yagut" pitchFamily="2" charset="-78"/>
              </a:rPr>
              <a:t>فهرست عناوین </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196752"/>
            <a:ext cx="8229600" cy="5256584"/>
          </a:xfrm>
        </p:spPr>
        <p:txBody>
          <a:bodyPr>
            <a:noAutofit/>
          </a:bodyPr>
          <a:lstStyle/>
          <a:p>
            <a:pPr marL="514350" indent="-514350">
              <a:buFont typeface="+mj-lt"/>
              <a:buAutoNum type="arabicPeriod"/>
            </a:pPr>
            <a:r>
              <a:rPr lang="fa-IR" sz="2800" dirty="0" smtClean="0">
                <a:solidFill>
                  <a:schemeClr val="accent1">
                    <a:lumMod val="50000"/>
                  </a:schemeClr>
                </a:solidFill>
                <a:cs typeface="B Yagut" pitchFamily="2" charset="-78"/>
              </a:rPr>
              <a:t>مقدمه</a:t>
            </a:r>
          </a:p>
          <a:p>
            <a:pPr marL="514350" indent="-514350">
              <a:buFont typeface="+mj-lt"/>
              <a:buAutoNum type="arabicPeriod"/>
            </a:pPr>
            <a:r>
              <a:rPr lang="fa-IR" sz="2800" dirty="0" smtClean="0">
                <a:solidFill>
                  <a:schemeClr val="accent1">
                    <a:lumMod val="50000"/>
                  </a:schemeClr>
                </a:solidFill>
                <a:cs typeface="B Yagut" pitchFamily="2" charset="-78"/>
              </a:rPr>
              <a:t>حقوق بشر و سلامت</a:t>
            </a:r>
          </a:p>
          <a:p>
            <a:pPr marL="514350" indent="-514350">
              <a:buFont typeface="+mj-lt"/>
              <a:buAutoNum type="arabicPeriod"/>
            </a:pPr>
            <a:r>
              <a:rPr lang="fa-IR" sz="2800" dirty="0" smtClean="0">
                <a:solidFill>
                  <a:schemeClr val="accent1">
                    <a:lumMod val="50000"/>
                  </a:schemeClr>
                </a:solidFill>
                <a:cs typeface="B Yagut" pitchFamily="2" charset="-78"/>
              </a:rPr>
              <a:t>مفهوم و دامنه حقوق سلامت </a:t>
            </a:r>
          </a:p>
          <a:p>
            <a:pPr marL="514350" indent="-514350">
              <a:buFont typeface="+mj-lt"/>
              <a:buAutoNum type="arabicPeriod"/>
            </a:pPr>
            <a:r>
              <a:rPr lang="fa-IR" sz="2800" dirty="0" smtClean="0">
                <a:solidFill>
                  <a:schemeClr val="accent1">
                    <a:lumMod val="50000"/>
                  </a:schemeClr>
                </a:solidFill>
                <a:cs typeface="B Yagut" pitchFamily="2" charset="-78"/>
              </a:rPr>
              <a:t>عواملی که باعث دشواری ارائه تعریف جامعی از حق بر سلامتی می گردد </a:t>
            </a:r>
          </a:p>
          <a:p>
            <a:pPr marL="514350" indent="-514350">
              <a:buFont typeface="+mj-lt"/>
              <a:buAutoNum type="arabicPeriod"/>
            </a:pPr>
            <a:r>
              <a:rPr lang="fa-IR" sz="2800" dirty="0" smtClean="0">
                <a:solidFill>
                  <a:schemeClr val="accent1">
                    <a:lumMod val="50000"/>
                  </a:schemeClr>
                </a:solidFill>
                <a:cs typeface="B Yagut" pitchFamily="2" charset="-78"/>
              </a:rPr>
              <a:t>نارسایی تعبیر حق بر سلامتی </a:t>
            </a:r>
          </a:p>
          <a:p>
            <a:pPr marL="514350" indent="-514350">
              <a:buFont typeface="+mj-lt"/>
              <a:buAutoNum type="arabicPeriod"/>
            </a:pPr>
            <a:r>
              <a:rPr lang="fa-IR" sz="2800" dirty="0" smtClean="0">
                <a:solidFill>
                  <a:schemeClr val="accent1">
                    <a:lumMod val="50000"/>
                  </a:schemeClr>
                </a:solidFill>
                <a:cs typeface="B Yagut" pitchFamily="2" charset="-78"/>
              </a:rPr>
              <a:t>تنوع ابعاد و حوزه های مربوط به سلامتی </a:t>
            </a:r>
          </a:p>
          <a:p>
            <a:pPr marL="514350" indent="-514350">
              <a:buFont typeface="+mj-lt"/>
              <a:buAutoNum type="arabicPeriod"/>
            </a:pPr>
            <a:r>
              <a:rPr lang="fa-IR" sz="2800" dirty="0" smtClean="0">
                <a:solidFill>
                  <a:schemeClr val="accent1">
                    <a:lumMod val="50000"/>
                  </a:schemeClr>
                </a:solidFill>
                <a:cs typeface="B Yagut" pitchFamily="2" charset="-78"/>
              </a:rPr>
              <a:t>حق های بشری</a:t>
            </a:r>
          </a:p>
          <a:p>
            <a:pPr marL="514350" indent="-514350">
              <a:buFont typeface="+mj-lt"/>
              <a:buAutoNum type="arabicPeriod"/>
            </a:pPr>
            <a:r>
              <a:rPr lang="fa-IR" sz="2800" dirty="0" smtClean="0">
                <a:solidFill>
                  <a:schemeClr val="accent1">
                    <a:lumMod val="50000"/>
                  </a:schemeClr>
                </a:solidFill>
                <a:cs typeface="B Yagut" pitchFamily="2" charset="-78"/>
              </a:rPr>
              <a:t>حق بر سلامتی</a:t>
            </a:r>
            <a:endParaRPr lang="fa-IR" sz="2800" dirty="0">
              <a:solidFill>
                <a:schemeClr val="accent1">
                  <a:lumMod val="50000"/>
                </a:schemeClr>
              </a:solidFill>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72"/>
    </mc:Choice>
    <mc:Fallback xmlns="">
      <p:transition spd="slow" advTm="24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fa-IR" sz="4000" b="1" dirty="0" smtClean="0">
                <a:solidFill>
                  <a:srgbClr val="FF0000"/>
                </a:solidFill>
                <a:cs typeface="B Yagut" pitchFamily="2" charset="-78"/>
              </a:rPr>
              <a:t>فهرست عناوین </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181852" y="1412776"/>
            <a:ext cx="8507288" cy="4929411"/>
          </a:xfrm>
        </p:spPr>
        <p:txBody>
          <a:bodyPr>
            <a:normAutofit fontScale="85000" lnSpcReduction="10000"/>
          </a:bodyPr>
          <a:lstStyle/>
          <a:p>
            <a:pPr marL="0" indent="0">
              <a:lnSpc>
                <a:spcPct val="120000"/>
              </a:lnSpc>
              <a:buNone/>
            </a:pPr>
            <a:r>
              <a:rPr lang="fa-IR" dirty="0" smtClean="0">
                <a:solidFill>
                  <a:schemeClr val="accent1">
                    <a:lumMod val="50000"/>
                  </a:schemeClr>
                </a:solidFill>
                <a:cs typeface="B Yagut" pitchFamily="2" charset="-78"/>
              </a:rPr>
              <a:t> 9. </a:t>
            </a:r>
            <a:r>
              <a:rPr lang="fa-IR" sz="3300" dirty="0" smtClean="0">
                <a:solidFill>
                  <a:schemeClr val="accent1">
                    <a:lumMod val="50000"/>
                  </a:schemeClr>
                </a:solidFill>
                <a:cs typeface="B Yagut" pitchFamily="2" charset="-78"/>
              </a:rPr>
              <a:t>عناصر حقوق سلامت </a:t>
            </a:r>
          </a:p>
          <a:p>
            <a:pPr marL="0" indent="0">
              <a:lnSpc>
                <a:spcPct val="120000"/>
              </a:lnSpc>
              <a:buNone/>
            </a:pPr>
            <a:r>
              <a:rPr lang="fa-IR" sz="3300" dirty="0" smtClean="0">
                <a:solidFill>
                  <a:schemeClr val="accent1">
                    <a:lumMod val="50000"/>
                  </a:schemeClr>
                </a:solidFill>
                <a:cs typeface="B Yagut" pitchFamily="2" charset="-78"/>
              </a:rPr>
              <a:t>10. در اختیار بودن </a:t>
            </a:r>
          </a:p>
          <a:p>
            <a:pPr marL="0" indent="0">
              <a:lnSpc>
                <a:spcPct val="120000"/>
              </a:lnSpc>
              <a:buNone/>
            </a:pPr>
            <a:r>
              <a:rPr lang="fa-IR" sz="3300" dirty="0" smtClean="0">
                <a:solidFill>
                  <a:schemeClr val="accent1">
                    <a:lumMod val="50000"/>
                  </a:schemeClr>
                </a:solidFill>
                <a:cs typeface="B Yagut" pitchFamily="2" charset="-78"/>
              </a:rPr>
              <a:t>11. در دسترس بودن </a:t>
            </a:r>
          </a:p>
          <a:p>
            <a:pPr marL="0" indent="0">
              <a:lnSpc>
                <a:spcPct val="120000"/>
              </a:lnSpc>
              <a:buNone/>
            </a:pPr>
            <a:r>
              <a:rPr lang="fa-IR" sz="3300" dirty="0" smtClean="0">
                <a:solidFill>
                  <a:schemeClr val="accent1">
                    <a:lumMod val="50000"/>
                  </a:schemeClr>
                </a:solidFill>
                <a:cs typeface="B Yagut" pitchFamily="2" charset="-78"/>
              </a:rPr>
              <a:t>12. قابل پذیرش بودن</a:t>
            </a:r>
          </a:p>
          <a:p>
            <a:pPr marL="0" indent="0">
              <a:lnSpc>
                <a:spcPct val="120000"/>
              </a:lnSpc>
              <a:buNone/>
            </a:pPr>
            <a:r>
              <a:rPr lang="fa-IR" sz="3300" dirty="0" smtClean="0">
                <a:solidFill>
                  <a:schemeClr val="accent1">
                    <a:lumMod val="50000"/>
                  </a:schemeClr>
                </a:solidFill>
                <a:cs typeface="B Yagut" pitchFamily="2" charset="-78"/>
              </a:rPr>
              <a:t>13. کیفیت </a:t>
            </a:r>
          </a:p>
          <a:p>
            <a:pPr marL="0" indent="0">
              <a:lnSpc>
                <a:spcPct val="120000"/>
              </a:lnSpc>
              <a:buNone/>
            </a:pPr>
            <a:r>
              <a:rPr lang="fa-IR" sz="3300" dirty="0" smtClean="0">
                <a:solidFill>
                  <a:schemeClr val="accent1">
                    <a:lumMod val="50000"/>
                  </a:schemeClr>
                </a:solidFill>
                <a:cs typeface="B Yagut" pitchFamily="2" charset="-78"/>
              </a:rPr>
              <a:t>14. سازمان بهداشت جهانی و راهبرد های جهانی سلامتی برای همه </a:t>
            </a:r>
          </a:p>
          <a:p>
            <a:pPr marL="0" indent="0">
              <a:lnSpc>
                <a:spcPct val="120000"/>
              </a:lnSpc>
              <a:buNone/>
            </a:pPr>
            <a:r>
              <a:rPr lang="fa-IR" sz="3300" dirty="0" smtClean="0">
                <a:solidFill>
                  <a:schemeClr val="accent1">
                    <a:lumMod val="50000"/>
                  </a:schemeClr>
                </a:solidFill>
                <a:cs typeface="B Yagut" pitchFamily="2" charset="-78"/>
              </a:rPr>
              <a:t>15. تعهدات دولت ها در قبال حق بر سلامتی </a:t>
            </a:r>
          </a:p>
          <a:p>
            <a:pPr marL="0" indent="0">
              <a:lnSpc>
                <a:spcPct val="120000"/>
              </a:lnSpc>
              <a:buNone/>
            </a:pPr>
            <a:r>
              <a:rPr lang="fa-IR" sz="3300" dirty="0" smtClean="0">
                <a:solidFill>
                  <a:schemeClr val="accent1">
                    <a:lumMod val="50000"/>
                  </a:schemeClr>
                </a:solidFill>
                <a:cs typeface="B Yagut" pitchFamily="2" charset="-78"/>
              </a:rPr>
              <a:t>16. ابعاد تعهدات دولت ها </a:t>
            </a:r>
            <a:endParaRPr lang="fa-IR" sz="3300" dirty="0">
              <a:solidFill>
                <a:schemeClr val="accent1">
                  <a:lumMod val="50000"/>
                </a:schemeClr>
              </a:solidFill>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882"/>
    </mc:Choice>
    <mc:Fallback xmlns="">
      <p:transition spd="slow" advTm="21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فهرست عناوین </a:t>
            </a:r>
            <a:endParaRPr lang="fa-IR" sz="4000" b="1" dirty="0">
              <a:solidFill>
                <a:srgbClr val="FF0000"/>
              </a:solidFill>
              <a:cs typeface="B Yagut" pitchFamily="2" charset="-78"/>
            </a:endParaRPr>
          </a:p>
        </p:txBody>
      </p:sp>
      <p:sp>
        <p:nvSpPr>
          <p:cNvPr id="3" name="Content Placeholder 2"/>
          <p:cNvSpPr>
            <a:spLocks noGrp="1"/>
          </p:cNvSpPr>
          <p:nvPr>
            <p:ph idx="1"/>
          </p:nvPr>
        </p:nvSpPr>
        <p:spPr/>
        <p:txBody>
          <a:bodyPr>
            <a:normAutofit/>
          </a:bodyPr>
          <a:lstStyle/>
          <a:p>
            <a:pPr marL="0" indent="0">
              <a:buNone/>
            </a:pPr>
            <a:r>
              <a:rPr lang="fa-IR" sz="2800" dirty="0" smtClean="0">
                <a:solidFill>
                  <a:schemeClr val="accent1">
                    <a:lumMod val="50000"/>
                  </a:schemeClr>
                </a:solidFill>
                <a:cs typeface="B Yagut" pitchFamily="2" charset="-78"/>
              </a:rPr>
              <a:t>17. تعهد به احترام</a:t>
            </a:r>
          </a:p>
          <a:p>
            <a:pPr marL="0" indent="0">
              <a:buNone/>
            </a:pPr>
            <a:r>
              <a:rPr lang="fa-IR" sz="2800" dirty="0" smtClean="0">
                <a:solidFill>
                  <a:schemeClr val="accent1">
                    <a:lumMod val="50000"/>
                  </a:schemeClr>
                </a:solidFill>
                <a:cs typeface="B Yagut" pitchFamily="2" charset="-78"/>
              </a:rPr>
              <a:t>18. تعهد به حمایت </a:t>
            </a:r>
          </a:p>
          <a:p>
            <a:pPr marL="0" indent="0">
              <a:buNone/>
            </a:pPr>
            <a:r>
              <a:rPr lang="fa-IR" sz="2800" dirty="0" smtClean="0">
                <a:solidFill>
                  <a:schemeClr val="accent1">
                    <a:lumMod val="50000"/>
                  </a:schemeClr>
                </a:solidFill>
                <a:cs typeface="B Yagut" pitchFamily="2" charset="-78"/>
              </a:rPr>
              <a:t>19. تعهد به ایفاو اجرا</a:t>
            </a:r>
          </a:p>
          <a:p>
            <a:pPr marL="0" indent="0">
              <a:buNone/>
            </a:pPr>
            <a:r>
              <a:rPr lang="fa-IR" sz="2800" dirty="0" smtClean="0">
                <a:solidFill>
                  <a:schemeClr val="accent1">
                    <a:lumMod val="50000"/>
                  </a:schemeClr>
                </a:solidFill>
                <a:cs typeface="B Yagut" pitchFamily="2" charset="-78"/>
              </a:rPr>
              <a:t>20. مسوولیت بخش خصوصی و نهاد های غیر دولتی در قبال حق    بر سلامتی </a:t>
            </a:r>
            <a:endParaRPr lang="fa-IR" sz="2800" dirty="0">
              <a:solidFill>
                <a:schemeClr val="accent1">
                  <a:lumMod val="50000"/>
                </a:schemeClr>
              </a:solidFill>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58"/>
    </mc:Choice>
    <mc:Fallback xmlns="">
      <p:transition spd="slow" advTm="14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fa-IR" sz="4000" b="1" dirty="0" smtClean="0">
                <a:solidFill>
                  <a:srgbClr val="FF0000"/>
                </a:solidFill>
                <a:cs typeface="B Yagut" pitchFamily="2" charset="-78"/>
              </a:rPr>
              <a:t>مقدمه</a:t>
            </a:r>
            <a:r>
              <a:rPr lang="fa-IR" sz="4000" b="1" dirty="0" smtClean="0">
                <a:cs typeface="B Yagut" pitchFamily="2" charset="-78"/>
              </a:rPr>
              <a:t> </a:t>
            </a:r>
            <a:endParaRPr lang="fa-IR" sz="4000" b="1" dirty="0">
              <a:cs typeface="B Yagut" pitchFamily="2" charset="-78"/>
            </a:endParaRPr>
          </a:p>
        </p:txBody>
      </p:sp>
      <p:sp>
        <p:nvSpPr>
          <p:cNvPr id="3" name="Content Placeholder 2"/>
          <p:cNvSpPr>
            <a:spLocks noGrp="1"/>
          </p:cNvSpPr>
          <p:nvPr>
            <p:ph idx="1"/>
          </p:nvPr>
        </p:nvSpPr>
        <p:spPr>
          <a:xfrm>
            <a:off x="251520" y="1340768"/>
            <a:ext cx="8435280" cy="4785395"/>
          </a:xfrm>
        </p:spPr>
        <p:txBody>
          <a:bodyPr>
            <a:normAutofit/>
          </a:bodyPr>
          <a:lstStyle/>
          <a:p>
            <a:pPr algn="just">
              <a:buFont typeface="Wingdings" panose="05000000000000000000" pitchFamily="2" charset="2"/>
              <a:buChar char="§"/>
            </a:pPr>
            <a:r>
              <a:rPr lang="fa-IR" dirty="0" smtClean="0">
                <a:cs typeface="B Yagut" pitchFamily="2" charset="-78"/>
              </a:rPr>
              <a:t> </a:t>
            </a:r>
            <a:r>
              <a:rPr lang="fa-IR" sz="3000" dirty="0" smtClean="0">
                <a:cs typeface="B Yagut" pitchFamily="2" charset="-78"/>
              </a:rPr>
              <a:t>از ميان حقوق اقتصادي، اجتماعي و فرهنگي </a:t>
            </a:r>
            <a:r>
              <a:rPr lang="fa-IR" sz="3000" b="1" dirty="0" smtClean="0">
                <a:cs typeface="B Yagut" pitchFamily="2" charset="-78"/>
              </a:rPr>
              <a:t>حق برخورداري از سلامتي</a:t>
            </a:r>
            <a:r>
              <a:rPr lang="fa-IR" sz="3000" dirty="0" smtClean="0">
                <a:cs typeface="B Yagut" pitchFamily="2" charset="-78"/>
              </a:rPr>
              <a:t> يا حق بر سلامتي يكي از حق هاي بنيادين شناخته شده در </a:t>
            </a:r>
            <a:r>
              <a:rPr lang="fa-IR" sz="3000" b="1" dirty="0" smtClean="0">
                <a:cs typeface="B Yagut" pitchFamily="2" charset="-78"/>
              </a:rPr>
              <a:t>نظام بين المللي حقوق بشر </a:t>
            </a:r>
            <a:r>
              <a:rPr lang="fa-IR" sz="3000" dirty="0" smtClean="0">
                <a:cs typeface="B Yagut" pitchFamily="2" charset="-78"/>
              </a:rPr>
              <a:t>است</a:t>
            </a:r>
            <a:r>
              <a:rPr lang="en-US" sz="3000" dirty="0" smtClean="0">
                <a:cs typeface="B Yagut" pitchFamily="2" charset="-78"/>
              </a:rPr>
              <a:t>.</a:t>
            </a:r>
          </a:p>
          <a:p>
            <a:pPr algn="just">
              <a:buFont typeface="Wingdings" panose="05000000000000000000" pitchFamily="2" charset="2"/>
              <a:buChar char="§"/>
            </a:pPr>
            <a:endParaRPr lang="en-US" sz="3000" dirty="0" smtClean="0">
              <a:cs typeface="B Yagut" pitchFamily="2" charset="-78"/>
            </a:endParaRPr>
          </a:p>
          <a:p>
            <a:pPr algn="just">
              <a:buFont typeface="Wingdings" panose="05000000000000000000" pitchFamily="2" charset="2"/>
              <a:buChar char="§"/>
            </a:pPr>
            <a:r>
              <a:rPr lang="fa-IR" sz="2800" dirty="0" smtClean="0">
                <a:cs typeface="B Yagut" pitchFamily="2" charset="-78"/>
              </a:rPr>
              <a:t>حق سلامتي در پيوندي ناگسستني با </a:t>
            </a:r>
            <a:r>
              <a:rPr lang="fa-IR" sz="2800" b="1" dirty="0" smtClean="0">
                <a:cs typeface="B Yagut" pitchFamily="2" charset="-78"/>
              </a:rPr>
              <a:t>حق حيات </a:t>
            </a:r>
            <a:r>
              <a:rPr lang="fa-IR" sz="2800" dirty="0" smtClean="0">
                <a:cs typeface="B Yagut" pitchFamily="2" charset="-78"/>
              </a:rPr>
              <a:t>(نسل اول حقوق بشر) قرار دارد و از سوي ديگر با </a:t>
            </a:r>
            <a:r>
              <a:rPr lang="fa-IR" sz="2800" b="1" dirty="0" smtClean="0">
                <a:cs typeface="B Yagut" pitchFamily="2" charset="-78"/>
              </a:rPr>
              <a:t>حق بهداشت و تأمين اجتماعي </a:t>
            </a:r>
            <a:r>
              <a:rPr lang="fa-IR" sz="2800" dirty="0" smtClean="0">
                <a:cs typeface="B Yagut" pitchFamily="2" charset="-78"/>
              </a:rPr>
              <a:t>گره خورده است.</a:t>
            </a:r>
            <a:r>
              <a:rPr lang="en-US" sz="2800" dirty="0" smtClean="0">
                <a:cs typeface="B Yagut" pitchFamily="2" charset="-78"/>
              </a:rPr>
              <a:t> </a:t>
            </a:r>
            <a:r>
              <a:rPr lang="fa-IR" sz="2800" dirty="0" smtClean="0">
                <a:cs typeface="B Yagut" pitchFamily="2" charset="-78"/>
              </a:rPr>
              <a:t>علاوه براين، </a:t>
            </a:r>
            <a:r>
              <a:rPr lang="fa-IR" sz="2800" b="1" dirty="0" smtClean="0">
                <a:cs typeface="B Yagut" pitchFamily="2" charset="-78"/>
              </a:rPr>
              <a:t>حق بر محيط زيست سالم </a:t>
            </a:r>
            <a:r>
              <a:rPr lang="fa-IR" sz="2800" dirty="0" smtClean="0">
                <a:cs typeface="B Yagut" pitchFamily="2" charset="-78"/>
              </a:rPr>
              <a:t>كه در نسل سوم حقوق بشر قرار دارد نيز از سرچشمه حقوق سلامت سيراب می شود.</a:t>
            </a:r>
            <a:r>
              <a:rPr lang="en-US" sz="2800" dirty="0" smtClean="0">
                <a:cs typeface="B Yagut" pitchFamily="2" charset="-78"/>
              </a:rPr>
              <a:t> </a:t>
            </a:r>
            <a:endParaRPr lang="fa-IR" sz="2800"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88"/>
    </mc:Choice>
    <mc:Fallback xmlns="">
      <p:transition spd="slow" advTm="28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fa-IR" sz="4000" b="1" dirty="0" smtClean="0">
                <a:solidFill>
                  <a:srgbClr val="FF0000"/>
                </a:solidFill>
                <a:cs typeface="B Yagut" pitchFamily="2" charset="-78"/>
              </a:rPr>
              <a:t>مقدمه </a:t>
            </a:r>
            <a:endParaRPr lang="fa-IR" sz="4000" dirty="0">
              <a:solidFill>
                <a:srgbClr val="FF0000"/>
              </a:solidFill>
              <a:cs typeface="B Yagut" pitchFamily="2" charset="-78"/>
            </a:endParaRPr>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
            </a:pPr>
            <a:r>
              <a:rPr lang="fa-IR" sz="2800" dirty="0" smtClean="0">
                <a:cs typeface="B Yagut" pitchFamily="2" charset="-78"/>
              </a:rPr>
              <a:t>به اين ترتيب </a:t>
            </a:r>
            <a:r>
              <a:rPr lang="fa-IR" sz="2800" b="1" dirty="0" smtClean="0">
                <a:cs typeface="B Yagut" pitchFamily="2" charset="-78"/>
              </a:rPr>
              <a:t>حق سلامتي </a:t>
            </a:r>
            <a:r>
              <a:rPr lang="fa-IR" sz="2800" dirty="0" smtClean="0">
                <a:cs typeface="B Yagut" pitchFamily="2" charset="-78"/>
              </a:rPr>
              <a:t>را می توان </a:t>
            </a:r>
            <a:r>
              <a:rPr lang="fa-IR" sz="2800" b="1" dirty="0" smtClean="0">
                <a:cs typeface="B Yagut" pitchFamily="2" charset="-78"/>
              </a:rPr>
              <a:t>حلقه ارتباط نسل های مختلف حقوق بشر</a:t>
            </a:r>
            <a:r>
              <a:rPr lang="fa-IR" sz="2800" dirty="0" smtClean="0">
                <a:cs typeface="B Yagut" pitchFamily="2" charset="-78"/>
              </a:rPr>
              <a:t> قلمداد نمود. حق بر سلامتي به منزله حقي از حقوق بشر در اسناد ملي و بين المللي جايگاه والايي دارد و مي توان آن را از </a:t>
            </a:r>
            <a:r>
              <a:rPr lang="fa-IR" sz="2800" b="1" dirty="0" smtClean="0">
                <a:cs typeface="B Yagut" pitchFamily="2" charset="-78"/>
              </a:rPr>
              <a:t>اصول كلي پذيرفته شده در نظام هاي حقوقي توسعه يافته </a:t>
            </a:r>
            <a:r>
              <a:rPr lang="fa-IR" sz="2800" dirty="0" smtClean="0">
                <a:cs typeface="B Yagut" pitchFamily="2" charset="-78"/>
              </a:rPr>
              <a:t>محسوب نمود</a:t>
            </a:r>
            <a:r>
              <a:rPr lang="en-US" sz="2800" dirty="0" smtClean="0">
                <a:cs typeface="B Yagut" pitchFamily="2" charset="-78"/>
              </a:rPr>
              <a:t>.</a:t>
            </a:r>
            <a:endParaRPr lang="fa-IR" sz="2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3717032"/>
            <a:ext cx="3384376" cy="223224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62"/>
    </mc:Choice>
    <mc:Fallback xmlns="">
      <p:transition spd="slow" advTm="2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آذربایجان غربی</_x062f__x0627__x0646__x0634__x06af__x0627__x0647_>
    <_x0646__x0648__x0639__x0020__x062d__x06cc__x0637__x0647_ xmlns="12fdc5dc-769e-4543-b10d-fbea3dac4417">مباني بهداشت و كار در روستا</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5NN7CDR5NKU2-831-434</_dlc_DocId>
    <_dlc_DocIdUrl xmlns="1047730d-92e1-4018-9084-d932fd3a7f58">
      <Url>http://www.health.gov.ir/hnd/_layouts/DocIdRedir.aspx?ID=5NN7CDR5NKU2-831-434</Url>
      <Description>5NN7CDR5NKU2-831-434</Description>
    </_dlc_DocIdUrl>
  </documentManagement>
</p:properties>
</file>

<file path=customXml/itemProps1.xml><?xml version="1.0" encoding="utf-8"?>
<ds:datastoreItem xmlns:ds="http://schemas.openxmlformats.org/officeDocument/2006/customXml" ds:itemID="{69FBC586-D87F-49E0-B83B-FDC29AB370BE}">
  <ds:schemaRefs>
    <ds:schemaRef ds:uri="http://schemas.microsoft.com/sharepoint/v3/contenttype/forms"/>
  </ds:schemaRefs>
</ds:datastoreItem>
</file>

<file path=customXml/itemProps2.xml><?xml version="1.0" encoding="utf-8"?>
<ds:datastoreItem xmlns:ds="http://schemas.openxmlformats.org/officeDocument/2006/customXml" ds:itemID="{3FF18412-8B9B-4AEB-8CD1-A413F3504AC5}">
  <ds:schemaRefs>
    <ds:schemaRef ds:uri="http://schemas.microsoft.com/sharepoint/events"/>
  </ds:schemaRefs>
</ds:datastoreItem>
</file>

<file path=customXml/itemProps3.xml><?xml version="1.0" encoding="utf-8"?>
<ds:datastoreItem xmlns:ds="http://schemas.openxmlformats.org/officeDocument/2006/customXml" ds:itemID="{2A2A7DB5-8533-4100-B1E0-E3BB96A3DE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213D6E7-E752-4DF8-855A-AC22C6F782EB}">
  <ds:schemaRefs>
    <ds:schemaRef ds:uri="http://purl.org/dc/terms/"/>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12fdc5dc-769e-4543-b10d-fbea3dac4417"/>
    <ds:schemaRef ds:uri="1047730d-92e1-4018-9084-d932fd3a7f5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858</TotalTime>
  <Words>2956</Words>
  <Application>Microsoft Office PowerPoint</Application>
  <PresentationFormat>On-screen Show (4:3)</PresentationFormat>
  <Paragraphs>230</Paragraphs>
  <Slides>46</Slides>
  <Notes>1</Notes>
  <HiddenSlides>0</HiddenSlides>
  <MMClips>38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B Yagut</vt:lpstr>
      <vt:lpstr>Calibri</vt:lpstr>
      <vt:lpstr>Times New Roman</vt:lpstr>
      <vt:lpstr>Wingdings</vt:lpstr>
      <vt:lpstr>Office Theme</vt:lpstr>
      <vt:lpstr>آشنایی با حقوق سلامت </vt:lpstr>
      <vt:lpstr> نام و نام خانوادگی:  آرزو  سعادتی مدرک تحصیلی:  کارشناس مامایی  موقعیت اشتغال سازمانی مدرس: مدیر مرکز آموزش  بهورزی شهرستان بوکان دانشگاه علوم پزشکی و خدمات بهداشتی درمانی آذربایجان غربی </vt:lpstr>
      <vt:lpstr>اهداف آموزشی</vt:lpstr>
      <vt:lpstr>اهداف آموزشی</vt:lpstr>
      <vt:lpstr>فهرست عناوین </vt:lpstr>
      <vt:lpstr>فهرست عناوین </vt:lpstr>
      <vt:lpstr>فهرست عناوین </vt:lpstr>
      <vt:lpstr>مقدمه </vt:lpstr>
      <vt:lpstr>مقدمه </vt:lpstr>
      <vt:lpstr> حقوق بشر و سلامت  </vt:lpstr>
      <vt:lpstr>حقوق بشر و سلامت</vt:lpstr>
      <vt:lpstr>مفهوم و دامنه حقوق سلامت</vt:lpstr>
      <vt:lpstr>عوامل مهمي كه باعث دشواري ارائه تعريف جامعي از حق بر سلامتي مي گردد</vt:lpstr>
      <vt:lpstr>نارسايي تعبير حق بر سلامتي</vt:lpstr>
      <vt:lpstr>نارسايي تعبير حق بر سلامتي</vt:lpstr>
      <vt:lpstr>نارسايي تعبير حق بر سلامتي</vt:lpstr>
      <vt:lpstr>PowerPoint Presentation</vt:lpstr>
      <vt:lpstr>تنوع ابعاد و حوزه هاي مربوط به سلامتي</vt:lpstr>
      <vt:lpstr>تنوع ابعاد و حوزه هاي مربوط به سلامتي</vt:lpstr>
      <vt:lpstr>PowerPoint Presentation</vt:lpstr>
      <vt:lpstr>حق های بشری </vt:lpstr>
      <vt:lpstr>PowerPoint Presentation</vt:lpstr>
      <vt:lpstr>حق بر سلامتی </vt:lpstr>
      <vt:lpstr>عناصر حقوق سلامت</vt:lpstr>
      <vt:lpstr>در اختيار بودن      ((availability</vt:lpstr>
      <vt:lpstr> در دسترس بودن   ( accessibility) </vt:lpstr>
      <vt:lpstr> قابل پذيرش بودن   ( acceptability) </vt:lpstr>
      <vt:lpstr>PowerPoint Presentation</vt:lpstr>
      <vt:lpstr> كيفيت   ( quality) </vt:lpstr>
      <vt:lpstr> سازمان بهداشت جهاني و راهبرد جهاني سلامتي براي همه </vt:lpstr>
      <vt:lpstr>سازمان بهداشت جهاني و راهبرد جهاني سلامتي براي همه</vt:lpstr>
      <vt:lpstr>سازمان بهداشت جهاني و راهبرد جهاني سلامتي براي همه</vt:lpstr>
      <vt:lpstr> تعهدات دولت ها در قبال حق بر سلامتي </vt:lpstr>
      <vt:lpstr>تعهدات دولت ها در قبال حق بر سلامتي</vt:lpstr>
      <vt:lpstr> ابعاد تعهدات دولت ها </vt:lpstr>
      <vt:lpstr> تعهد به احترام  </vt:lpstr>
      <vt:lpstr>تعهد به احترام</vt:lpstr>
      <vt:lpstr>تعهد به حمايت</vt:lpstr>
      <vt:lpstr>تعهد به ايفا و اجرا</vt:lpstr>
      <vt:lpstr> مسؤوليت بخش خصوصي و نهادهاي غير دولتي در قبال حق بر سلامتي </vt:lpstr>
      <vt:lpstr>خلاصه مطالب و نتیجه گیری </vt:lpstr>
      <vt:lpstr>پرسش و تمرین </vt:lpstr>
      <vt:lpstr>فهرست منابع</vt:lpstr>
      <vt:lpstr>فهرست منابع</vt:lpstr>
      <vt:lpstr>فهرست منابع</vt:lpstr>
      <vt:lpstr>نظرات و پیشنهادات</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حقوق سلامت</dc:title>
  <dc:creator>user1</dc:creator>
  <cp:lastModifiedBy>Sima Jalali</cp:lastModifiedBy>
  <cp:revision>165</cp:revision>
  <dcterms:created xsi:type="dcterms:W3CDTF">2020-05-01T20:35:04Z</dcterms:created>
  <dcterms:modified xsi:type="dcterms:W3CDTF">2020-12-02T08:06:03Z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dffa4521-cc2d-48fe-bee3-a0b37ca0ce26</vt:lpwstr>
  </property>
</Properties>
</file>